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84" r:id="rId5"/>
    <p:sldMasterId id="2147485498" r:id="rId6"/>
    <p:sldMasterId id="2147485533" r:id="rId7"/>
    <p:sldMasterId id="2147485536" r:id="rId8"/>
    <p:sldMasterId id="2147485593" r:id="rId9"/>
  </p:sldMasterIdLst>
  <p:notesMasterIdLst>
    <p:notesMasterId r:id="rId44"/>
  </p:notesMasterIdLst>
  <p:handoutMasterIdLst>
    <p:handoutMasterId r:id="rId45"/>
  </p:handoutMasterIdLst>
  <p:sldIdLst>
    <p:sldId id="1627" r:id="rId10"/>
    <p:sldId id="1778" r:id="rId11"/>
    <p:sldId id="1828" r:id="rId12"/>
    <p:sldId id="1684" r:id="rId13"/>
    <p:sldId id="2147480272" r:id="rId14"/>
    <p:sldId id="2147480273" r:id="rId15"/>
    <p:sldId id="2145706264" r:id="rId16"/>
    <p:sldId id="2145706265" r:id="rId17"/>
    <p:sldId id="2145706266" r:id="rId18"/>
    <p:sldId id="2147479707" r:id="rId19"/>
    <p:sldId id="2147479697" r:id="rId20"/>
    <p:sldId id="2147480274" r:id="rId21"/>
    <p:sldId id="2147479705" r:id="rId22"/>
    <p:sldId id="2147479698" r:id="rId23"/>
    <p:sldId id="2147479700" r:id="rId24"/>
    <p:sldId id="2147479701" r:id="rId25"/>
    <p:sldId id="2147479704" r:id="rId26"/>
    <p:sldId id="2147479706" r:id="rId27"/>
    <p:sldId id="1875" r:id="rId28"/>
    <p:sldId id="2147480267" r:id="rId29"/>
    <p:sldId id="2145706270" r:id="rId30"/>
    <p:sldId id="2145706258" r:id="rId31"/>
    <p:sldId id="2076138626" r:id="rId32"/>
    <p:sldId id="2147480251" r:id="rId33"/>
    <p:sldId id="2147480252" r:id="rId34"/>
    <p:sldId id="2147480255" r:id="rId35"/>
    <p:sldId id="2147479750" r:id="rId36"/>
    <p:sldId id="2147480268" r:id="rId37"/>
    <p:sldId id="2076138339" r:id="rId38"/>
    <p:sldId id="2147480271" r:id="rId39"/>
    <p:sldId id="2147480269" r:id="rId40"/>
    <p:sldId id="1916" r:id="rId41"/>
    <p:sldId id="1936" r:id="rId42"/>
    <p:sldId id="1935"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4A7A13-90F8-7BE2-A9EF-18A72C80ADC4}" name="Graeme Malcolm" initials="GM" userId="S::gmalc@microsoft.com::0828a162-3a1f-48c4-ad15-5bbb25c8ef77" providerId="AD"/>
  <p188:author id="{A0C7F946-B9CA-422B-A967-D9BB4CE72B5F}" name="Sherry Yang" initials="SY" userId="S::sheryang@microsoft.com::38638dfb-225a-4149-b1f6-35a16516ccd6" providerId="AD"/>
  <p188:author id="{829995A2-9896-C598-8E9A-F1D9B745C40A}" name="Caroline" initials="C" userId="S::caroline@shopsee.co.uk::30d04393-cbaa-4e9e-b988-0738fb8e9f0a" providerId="AD"/>
  <p188:author id="{068C8BED-2DEC-B945-6D86-A32966FDF0FC}" name="Molly Clarke" initials="MC" userId="Molly Clark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FFFF"/>
    <a:srgbClr val="CCFFFF"/>
    <a:srgbClr val="CCFFCC"/>
    <a:srgbClr val="FFCC99"/>
    <a:srgbClr val="FFFFCC"/>
    <a:srgbClr val="0078D4"/>
    <a:srgbClr val="CD9BCF"/>
    <a:srgbClr val="8DC8E8"/>
    <a:srgbClr val="F4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900F3-6EB6-4821-8431-D8C0B8D60801}" v="15" dt="2024-05-28T00:02:14.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40" autoAdjust="0"/>
  </p:normalViewPr>
  <p:slideViewPr>
    <p:cSldViewPr snapToGrid="0">
      <p:cViewPr varScale="1">
        <p:scale>
          <a:sx n="75" d="100"/>
          <a:sy n="75" d="100"/>
        </p:scale>
        <p:origin x="31" y="89"/>
      </p:cViewPr>
      <p:guideLst>
        <p:guide orient="horz" pos="640"/>
        <p:guide pos="3840"/>
      </p:guideLst>
    </p:cSldViewPr>
  </p:slideViewPr>
  <p:notesTextViewPr>
    <p:cViewPr>
      <p:scale>
        <a:sx n="1" d="1"/>
        <a:sy n="1" d="1"/>
      </p:scale>
      <p:origin x="0" y="0"/>
    </p:cViewPr>
  </p:notesTextViewPr>
  <p:sorterViewPr>
    <p:cViewPr>
      <p:scale>
        <a:sx n="100" d="100"/>
        <a:sy n="100" d="100"/>
      </p:scale>
      <p:origin x="0" y="-133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handoutMaster" Target="handoutMasters/handout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ry Yang" userId="38638dfb-225a-4149-b1f6-35a16516ccd6" providerId="ADAL" clId="{67E88EC6-66B2-4260-9BB2-DBA9FF44103D}"/>
    <pc:docChg chg="custSel modSld">
      <pc:chgData name="Sherry Yang" userId="38638dfb-225a-4149-b1f6-35a16516ccd6" providerId="ADAL" clId="{67E88EC6-66B2-4260-9BB2-DBA9FF44103D}" dt="2023-11-07T23:02:24.500" v="107" actId="962"/>
      <pc:docMkLst>
        <pc:docMk/>
      </pc:docMkLst>
      <pc:sldChg chg="addSp delSp modSp mod delAnim">
        <pc:chgData name="Sherry Yang" userId="38638dfb-225a-4149-b1f6-35a16516ccd6" providerId="ADAL" clId="{67E88EC6-66B2-4260-9BB2-DBA9FF44103D}" dt="2023-11-07T23:02:24.500" v="107" actId="962"/>
        <pc:sldMkLst>
          <pc:docMk/>
          <pc:sldMk cId="3063008309" sldId="2076138626"/>
        </pc:sldMkLst>
        <pc:picChg chg="add mod modCrop">
          <ac:chgData name="Sherry Yang" userId="38638dfb-225a-4149-b1f6-35a16516ccd6" providerId="ADAL" clId="{67E88EC6-66B2-4260-9BB2-DBA9FF44103D}" dt="2023-11-07T23:02:24.500" v="107" actId="962"/>
          <ac:picMkLst>
            <pc:docMk/>
            <pc:sldMk cId="3063008309" sldId="2076138626"/>
            <ac:picMk id="4" creationId="{37E8A05B-65BA-95BB-8208-4E790E3FF82A}"/>
          </ac:picMkLst>
        </pc:picChg>
        <pc:picChg chg="del">
          <ac:chgData name="Sherry Yang" userId="38638dfb-225a-4149-b1f6-35a16516ccd6" providerId="ADAL" clId="{67E88EC6-66B2-4260-9BB2-DBA9FF44103D}" dt="2023-11-07T22:58:32.431" v="0" actId="478"/>
          <ac:picMkLst>
            <pc:docMk/>
            <pc:sldMk cId="3063008309" sldId="2076138626"/>
            <ac:picMk id="5" creationId="{4A05ABC0-2C3B-FBE3-C968-A726DFA1EAED}"/>
          </ac:picMkLst>
        </pc:picChg>
      </pc:sldChg>
    </pc:docChg>
  </pc:docChgLst>
  <pc:docChgLst>
    <pc:chgData name="Sherry Yang" userId="38638dfb-225a-4149-b1f6-35a16516ccd6" providerId="ADAL" clId="{C33900F3-6EB6-4821-8431-D8C0B8D60801}"/>
    <pc:docChg chg="undo custSel addSld delSld modSld">
      <pc:chgData name="Sherry Yang" userId="38638dfb-225a-4149-b1f6-35a16516ccd6" providerId="ADAL" clId="{C33900F3-6EB6-4821-8431-D8C0B8D60801}" dt="2024-05-28T00:02:14.351" v="1653"/>
      <pc:docMkLst>
        <pc:docMk/>
      </pc:docMkLst>
      <pc:sldChg chg="modSp mod modNotesTx">
        <pc:chgData name="Sherry Yang" userId="38638dfb-225a-4149-b1f6-35a16516ccd6" providerId="ADAL" clId="{C33900F3-6EB6-4821-8431-D8C0B8D60801}" dt="2024-05-24T15:08:05.521" v="71" actId="20577"/>
        <pc:sldMkLst>
          <pc:docMk/>
          <pc:sldMk cId="4244671936" sldId="1778"/>
        </pc:sldMkLst>
        <pc:spChg chg="mod">
          <ac:chgData name="Sherry Yang" userId="38638dfb-225a-4149-b1f6-35a16516ccd6" providerId="ADAL" clId="{C33900F3-6EB6-4821-8431-D8C0B8D60801}" dt="2024-05-24T14:15:09.264" v="14" actId="20577"/>
          <ac:spMkLst>
            <pc:docMk/>
            <pc:sldMk cId="4244671936" sldId="1778"/>
            <ac:spMk id="8" creationId="{E7F41EB0-FB83-7DE9-BBB3-F99624014F01}"/>
          </ac:spMkLst>
        </pc:spChg>
      </pc:sldChg>
      <pc:sldChg chg="addSp delSp modSp mod">
        <pc:chgData name="Sherry Yang" userId="38638dfb-225a-4149-b1f6-35a16516ccd6" providerId="ADAL" clId="{C33900F3-6EB6-4821-8431-D8C0B8D60801}" dt="2024-05-27T23:57:30.537" v="1652" actId="1076"/>
        <pc:sldMkLst>
          <pc:docMk/>
          <pc:sldMk cId="1931248292" sldId="1828"/>
        </pc:sldMkLst>
        <pc:spChg chg="mod">
          <ac:chgData name="Sherry Yang" userId="38638dfb-225a-4149-b1f6-35a16516ccd6" providerId="ADAL" clId="{C33900F3-6EB6-4821-8431-D8C0B8D60801}" dt="2024-05-27T23:56:42.963" v="1579" actId="1076"/>
          <ac:spMkLst>
            <pc:docMk/>
            <pc:sldMk cId="1931248292" sldId="1828"/>
            <ac:spMk id="2" creationId="{8A28E3B9-67EF-5F2C-8A62-5EE3E72A0877}"/>
          </ac:spMkLst>
        </pc:spChg>
        <pc:spChg chg="mod">
          <ac:chgData name="Sherry Yang" userId="38638dfb-225a-4149-b1f6-35a16516ccd6" providerId="ADAL" clId="{C33900F3-6EB6-4821-8431-D8C0B8D60801}" dt="2024-05-27T23:56:36.634" v="1577" actId="14100"/>
          <ac:spMkLst>
            <pc:docMk/>
            <pc:sldMk cId="1931248292" sldId="1828"/>
            <ac:spMk id="3" creationId="{A7A334F9-008A-772B-75DD-94814D31A5C5}"/>
          </ac:spMkLst>
        </pc:spChg>
        <pc:spChg chg="del mod">
          <ac:chgData name="Sherry Yang" userId="38638dfb-225a-4149-b1f6-35a16516ccd6" providerId="ADAL" clId="{C33900F3-6EB6-4821-8431-D8C0B8D60801}" dt="2024-05-27T23:56:39.625" v="1578" actId="478"/>
          <ac:spMkLst>
            <pc:docMk/>
            <pc:sldMk cId="1931248292" sldId="1828"/>
            <ac:spMk id="4" creationId="{DB579C9B-F7A4-7E0C-9200-F2877670E307}"/>
          </ac:spMkLst>
        </pc:spChg>
        <pc:spChg chg="add mod">
          <ac:chgData name="Sherry Yang" userId="38638dfb-225a-4149-b1f6-35a16516ccd6" providerId="ADAL" clId="{C33900F3-6EB6-4821-8431-D8C0B8D60801}" dt="2024-05-27T23:57:30.537" v="1652" actId="1076"/>
          <ac:spMkLst>
            <pc:docMk/>
            <pc:sldMk cId="1931248292" sldId="1828"/>
            <ac:spMk id="5" creationId="{2FEDD83B-45CD-1862-5B42-FCB6B3BE0C3C}"/>
          </ac:spMkLst>
        </pc:spChg>
      </pc:sldChg>
      <pc:sldChg chg="del">
        <pc:chgData name="Sherry Yang" userId="38638dfb-225a-4149-b1f6-35a16516ccd6" providerId="ADAL" clId="{C33900F3-6EB6-4821-8431-D8C0B8D60801}" dt="2024-05-27T23:52:00.357" v="1488" actId="47"/>
        <pc:sldMkLst>
          <pc:docMk/>
          <pc:sldMk cId="1994667610" sldId="1895"/>
        </pc:sldMkLst>
      </pc:sldChg>
      <pc:sldChg chg="modSp mod">
        <pc:chgData name="Sherry Yang" userId="38638dfb-225a-4149-b1f6-35a16516ccd6" providerId="ADAL" clId="{C33900F3-6EB6-4821-8431-D8C0B8D60801}" dt="2024-05-26T22:08:50.164" v="249" actId="113"/>
        <pc:sldMkLst>
          <pc:docMk/>
          <pc:sldMk cId="3063008309" sldId="2076138626"/>
        </pc:sldMkLst>
        <pc:spChg chg="mod">
          <ac:chgData name="Sherry Yang" userId="38638dfb-225a-4149-b1f6-35a16516ccd6" providerId="ADAL" clId="{C33900F3-6EB6-4821-8431-D8C0B8D60801}" dt="2024-05-26T22:08:50.164" v="249" actId="113"/>
          <ac:spMkLst>
            <pc:docMk/>
            <pc:sldMk cId="3063008309" sldId="2076138626"/>
            <ac:spMk id="10" creationId="{B1AFA3F8-8A5F-C592-36F4-718C0935BE05}"/>
          </ac:spMkLst>
        </pc:spChg>
      </pc:sldChg>
      <pc:sldChg chg="modSp mod">
        <pc:chgData name="Sherry Yang" userId="38638dfb-225a-4149-b1f6-35a16516ccd6" providerId="ADAL" clId="{C33900F3-6EB6-4821-8431-D8C0B8D60801}" dt="2024-05-26T22:06:55.470" v="210" actId="20577"/>
        <pc:sldMkLst>
          <pc:docMk/>
          <pc:sldMk cId="1002847462" sldId="2145706258"/>
        </pc:sldMkLst>
        <pc:graphicFrameChg chg="modGraphic">
          <ac:chgData name="Sherry Yang" userId="38638dfb-225a-4149-b1f6-35a16516ccd6" providerId="ADAL" clId="{C33900F3-6EB6-4821-8431-D8C0B8D60801}" dt="2024-05-26T22:06:55.470" v="210" actId="20577"/>
          <ac:graphicFrameMkLst>
            <pc:docMk/>
            <pc:sldMk cId="1002847462" sldId="2145706258"/>
            <ac:graphicFrameMk id="4" creationId="{27A0AEE6-DA39-853D-1D75-F58546CEB771}"/>
          </ac:graphicFrameMkLst>
        </pc:graphicFrameChg>
      </pc:sldChg>
      <pc:sldChg chg="modSp del mod">
        <pc:chgData name="Sherry Yang" userId="38638dfb-225a-4149-b1f6-35a16516ccd6" providerId="ADAL" clId="{C33900F3-6EB6-4821-8431-D8C0B8D60801}" dt="2024-05-26T22:02:49.711" v="74" actId="47"/>
        <pc:sldMkLst>
          <pc:docMk/>
          <pc:sldMk cId="4084430767" sldId="2145706259"/>
        </pc:sldMkLst>
        <pc:spChg chg="mod">
          <ac:chgData name="Sherry Yang" userId="38638dfb-225a-4149-b1f6-35a16516ccd6" providerId="ADAL" clId="{C33900F3-6EB6-4821-8431-D8C0B8D60801}" dt="2024-05-26T22:02:37.428" v="73" actId="20577"/>
          <ac:spMkLst>
            <pc:docMk/>
            <pc:sldMk cId="4084430767" sldId="2145706259"/>
            <ac:spMk id="2" creationId="{E4B50300-C1D1-4310-AE44-8B3933CD53D2}"/>
          </ac:spMkLst>
        </pc:spChg>
      </pc:sldChg>
      <pc:sldChg chg="addSp delSp modSp add mod modNotesTx">
        <pc:chgData name="Sherry Yang" userId="38638dfb-225a-4149-b1f6-35a16516ccd6" providerId="ADAL" clId="{C33900F3-6EB6-4821-8431-D8C0B8D60801}" dt="2024-05-27T23:40:18.118" v="1162" actId="20577"/>
        <pc:sldMkLst>
          <pc:docMk/>
          <pc:sldMk cId="3756408292" sldId="2147479698"/>
        </pc:sldMkLst>
        <pc:spChg chg="mod">
          <ac:chgData name="Sherry Yang" userId="38638dfb-225a-4149-b1f6-35a16516ccd6" providerId="ADAL" clId="{C33900F3-6EB6-4821-8431-D8C0B8D60801}" dt="2024-05-27T23:40:18.118" v="1162" actId="20577"/>
          <ac:spMkLst>
            <pc:docMk/>
            <pc:sldMk cId="3756408292" sldId="2147479698"/>
            <ac:spMk id="2" creationId="{295BE1E4-935A-EDDA-1EC7-DD83E6D5F2D6}"/>
          </ac:spMkLst>
        </pc:spChg>
        <pc:spChg chg="add mod">
          <ac:chgData name="Sherry Yang" userId="38638dfb-225a-4149-b1f6-35a16516ccd6" providerId="ADAL" clId="{C33900F3-6EB6-4821-8431-D8C0B8D60801}" dt="2024-05-27T23:25:16.047" v="854" actId="14100"/>
          <ac:spMkLst>
            <pc:docMk/>
            <pc:sldMk cId="3756408292" sldId="2147479698"/>
            <ac:spMk id="7" creationId="{D56D03F8-0960-5D0D-5F44-030554B7E240}"/>
          </ac:spMkLst>
        </pc:spChg>
        <pc:spChg chg="add del mod">
          <ac:chgData name="Sherry Yang" userId="38638dfb-225a-4149-b1f6-35a16516ccd6" providerId="ADAL" clId="{C33900F3-6EB6-4821-8431-D8C0B8D60801}" dt="2024-05-27T23:24:51.472" v="852" actId="478"/>
          <ac:spMkLst>
            <pc:docMk/>
            <pc:sldMk cId="3756408292" sldId="2147479698"/>
            <ac:spMk id="9" creationId="{CB0169ED-F9A3-478C-BC61-FF3846A9FE7F}"/>
          </ac:spMkLst>
        </pc:spChg>
        <pc:spChg chg="mod">
          <ac:chgData name="Sherry Yang" userId="38638dfb-225a-4149-b1f6-35a16516ccd6" providerId="ADAL" clId="{C33900F3-6EB6-4821-8431-D8C0B8D60801}" dt="2024-05-27T23:25:28.005" v="855" actId="113"/>
          <ac:spMkLst>
            <pc:docMk/>
            <pc:sldMk cId="3756408292" sldId="2147479698"/>
            <ac:spMk id="12" creationId="{80B4DCD3-341E-C86F-A620-38346520F727}"/>
          </ac:spMkLst>
        </pc:spChg>
        <pc:spChg chg="del">
          <ac:chgData name="Sherry Yang" userId="38638dfb-225a-4149-b1f6-35a16516ccd6" providerId="ADAL" clId="{C33900F3-6EB6-4821-8431-D8C0B8D60801}" dt="2024-05-27T23:14:23.051" v="379" actId="478"/>
          <ac:spMkLst>
            <pc:docMk/>
            <pc:sldMk cId="3756408292" sldId="2147479698"/>
            <ac:spMk id="13" creationId="{4383FE71-A7BB-085F-D85D-5DEAB9243D9E}"/>
          </ac:spMkLst>
        </pc:spChg>
        <pc:spChg chg="del">
          <ac:chgData name="Sherry Yang" userId="38638dfb-225a-4149-b1f6-35a16516ccd6" providerId="ADAL" clId="{C33900F3-6EB6-4821-8431-D8C0B8D60801}" dt="2024-05-27T23:14:27.311" v="381" actId="478"/>
          <ac:spMkLst>
            <pc:docMk/>
            <pc:sldMk cId="3756408292" sldId="2147479698"/>
            <ac:spMk id="14" creationId="{4C5A21C1-C924-8ADC-A07D-EB52D5E71C7B}"/>
          </ac:spMkLst>
        </pc:spChg>
        <pc:spChg chg="del mod">
          <ac:chgData name="Sherry Yang" userId="38638dfb-225a-4149-b1f6-35a16516ccd6" providerId="ADAL" clId="{C33900F3-6EB6-4821-8431-D8C0B8D60801}" dt="2024-05-27T23:28:10.777" v="910" actId="478"/>
          <ac:spMkLst>
            <pc:docMk/>
            <pc:sldMk cId="3756408292" sldId="2147479698"/>
            <ac:spMk id="15" creationId="{C19EF31F-B521-FBA9-1773-6FC3FA5AB956}"/>
          </ac:spMkLst>
        </pc:spChg>
        <pc:picChg chg="add mod">
          <ac:chgData name="Sherry Yang" userId="38638dfb-225a-4149-b1f6-35a16516ccd6" providerId="ADAL" clId="{C33900F3-6EB6-4821-8431-D8C0B8D60801}" dt="2024-05-27T23:18:39.854" v="490" actId="1076"/>
          <ac:picMkLst>
            <pc:docMk/>
            <pc:sldMk cId="3756408292" sldId="2147479698"/>
            <ac:picMk id="3" creationId="{E1B71DAC-227F-4573-0CDB-0C8027888844}"/>
          </ac:picMkLst>
        </pc:picChg>
        <pc:picChg chg="add mod">
          <ac:chgData name="Sherry Yang" userId="38638dfb-225a-4149-b1f6-35a16516ccd6" providerId="ADAL" clId="{C33900F3-6EB6-4821-8431-D8C0B8D60801}" dt="2024-05-27T23:18:39.854" v="490" actId="1076"/>
          <ac:picMkLst>
            <pc:docMk/>
            <pc:sldMk cId="3756408292" sldId="2147479698"/>
            <ac:picMk id="5" creationId="{5BF868B7-5F9C-8B4F-CDF8-E3EC9C8250E6}"/>
          </ac:picMkLst>
        </pc:picChg>
        <pc:picChg chg="del">
          <ac:chgData name="Sherry Yang" userId="38638dfb-225a-4149-b1f6-35a16516ccd6" providerId="ADAL" clId="{C33900F3-6EB6-4821-8431-D8C0B8D60801}" dt="2024-05-27T23:14:20.706" v="378" actId="478"/>
          <ac:picMkLst>
            <pc:docMk/>
            <pc:sldMk cId="3756408292" sldId="2147479698"/>
            <ac:picMk id="6" creationId="{5F4376D2-CC36-451F-8DEA-4ABF06DE3E2F}"/>
          </ac:picMkLst>
        </pc:picChg>
        <pc:picChg chg="del">
          <ac:chgData name="Sherry Yang" userId="38638dfb-225a-4149-b1f6-35a16516ccd6" providerId="ADAL" clId="{C33900F3-6EB6-4821-8431-D8C0B8D60801}" dt="2024-05-27T23:14:23.988" v="380" actId="478"/>
          <ac:picMkLst>
            <pc:docMk/>
            <pc:sldMk cId="3756408292" sldId="2147479698"/>
            <ac:picMk id="8" creationId="{BD251E92-DC41-8DD8-134B-AC5897A85E82}"/>
          </ac:picMkLst>
        </pc:picChg>
      </pc:sldChg>
      <pc:sldChg chg="add del">
        <pc:chgData name="Sherry Yang" userId="38638dfb-225a-4149-b1f6-35a16516ccd6" providerId="ADAL" clId="{C33900F3-6EB6-4821-8431-D8C0B8D60801}" dt="2024-05-27T23:26:47.351" v="875" actId="47"/>
        <pc:sldMkLst>
          <pc:docMk/>
          <pc:sldMk cId="3671340238" sldId="2147479699"/>
        </pc:sldMkLst>
      </pc:sldChg>
      <pc:sldChg chg="addSp delSp modSp add mod modNotesTx">
        <pc:chgData name="Sherry Yang" userId="38638dfb-225a-4149-b1f6-35a16516ccd6" providerId="ADAL" clId="{C33900F3-6EB6-4821-8431-D8C0B8D60801}" dt="2024-05-27T23:35:55.340" v="1059" actId="255"/>
        <pc:sldMkLst>
          <pc:docMk/>
          <pc:sldMk cId="838570588" sldId="2147479700"/>
        </pc:sldMkLst>
        <pc:spChg chg="mod">
          <ac:chgData name="Sherry Yang" userId="38638dfb-225a-4149-b1f6-35a16516ccd6" providerId="ADAL" clId="{C33900F3-6EB6-4821-8431-D8C0B8D60801}" dt="2024-05-27T23:35:55.340" v="1059" actId="255"/>
          <ac:spMkLst>
            <pc:docMk/>
            <pc:sldMk cId="838570588" sldId="2147479700"/>
            <ac:spMk id="2" creationId="{96427CC0-5CC9-3A57-338C-E75B20A89684}"/>
          </ac:spMkLst>
        </pc:spChg>
        <pc:spChg chg="add mod">
          <ac:chgData name="Sherry Yang" userId="38638dfb-225a-4149-b1f6-35a16516ccd6" providerId="ADAL" clId="{C33900F3-6EB6-4821-8431-D8C0B8D60801}" dt="2024-05-27T23:34:31.529" v="1042" actId="1076"/>
          <ac:spMkLst>
            <pc:docMk/>
            <pc:sldMk cId="838570588" sldId="2147479700"/>
            <ac:spMk id="5" creationId="{BF76CFFD-C1F0-00F8-CB20-7AB02E67A276}"/>
          </ac:spMkLst>
        </pc:spChg>
        <pc:spChg chg="mod">
          <ac:chgData name="Sherry Yang" userId="38638dfb-225a-4149-b1f6-35a16516ccd6" providerId="ADAL" clId="{C33900F3-6EB6-4821-8431-D8C0B8D60801}" dt="2024-05-27T23:34:39.897" v="1043" actId="1076"/>
          <ac:spMkLst>
            <pc:docMk/>
            <pc:sldMk cId="838570588" sldId="2147479700"/>
            <ac:spMk id="9" creationId="{D354DC8E-1EF9-1597-A9BD-D6C54BA8502E}"/>
          </ac:spMkLst>
        </pc:spChg>
        <pc:spChg chg="del">
          <ac:chgData name="Sherry Yang" userId="38638dfb-225a-4149-b1f6-35a16516ccd6" providerId="ADAL" clId="{C33900F3-6EB6-4821-8431-D8C0B8D60801}" dt="2024-05-27T23:28:38.511" v="913" actId="478"/>
          <ac:spMkLst>
            <pc:docMk/>
            <pc:sldMk cId="838570588" sldId="2147479700"/>
            <ac:spMk id="10" creationId="{36B4EF35-E5C1-DA37-8FE1-19643144F0EC}"/>
          </ac:spMkLst>
        </pc:spChg>
        <pc:spChg chg="del">
          <ac:chgData name="Sherry Yang" userId="38638dfb-225a-4149-b1f6-35a16516ccd6" providerId="ADAL" clId="{C33900F3-6EB6-4821-8431-D8C0B8D60801}" dt="2024-05-27T23:28:41.286" v="915" actId="478"/>
          <ac:spMkLst>
            <pc:docMk/>
            <pc:sldMk cId="838570588" sldId="2147479700"/>
            <ac:spMk id="11" creationId="{F5A25A40-7127-A964-6011-D277AC7F9298}"/>
          </ac:spMkLst>
        </pc:spChg>
        <pc:spChg chg="del">
          <ac:chgData name="Sherry Yang" userId="38638dfb-225a-4149-b1f6-35a16516ccd6" providerId="ADAL" clId="{C33900F3-6EB6-4821-8431-D8C0B8D60801}" dt="2024-05-27T23:27:54.204" v="909" actId="478"/>
          <ac:spMkLst>
            <pc:docMk/>
            <pc:sldMk cId="838570588" sldId="2147479700"/>
            <ac:spMk id="12" creationId="{9F2E6C94-F418-8BAE-5950-DC55B81DE049}"/>
          </ac:spMkLst>
        </pc:spChg>
        <pc:picChg chg="add mod">
          <ac:chgData name="Sherry Yang" userId="38638dfb-225a-4149-b1f6-35a16516ccd6" providerId="ADAL" clId="{C33900F3-6EB6-4821-8431-D8C0B8D60801}" dt="2024-05-27T23:34:27.688" v="1041" actId="1076"/>
          <ac:picMkLst>
            <pc:docMk/>
            <pc:sldMk cId="838570588" sldId="2147479700"/>
            <ac:picMk id="3" creationId="{083B0723-194D-C7A9-E11E-CCA3EF85021E}"/>
          </ac:picMkLst>
        </pc:picChg>
        <pc:picChg chg="mod">
          <ac:chgData name="Sherry Yang" userId="38638dfb-225a-4149-b1f6-35a16516ccd6" providerId="ADAL" clId="{C33900F3-6EB6-4821-8431-D8C0B8D60801}" dt="2024-05-27T23:30:12.774" v="976" actId="1076"/>
          <ac:picMkLst>
            <pc:docMk/>
            <pc:sldMk cId="838570588" sldId="2147479700"/>
            <ac:picMk id="4" creationId="{CAF22785-3B08-7160-C5F7-1C0C9886FA44}"/>
          </ac:picMkLst>
        </pc:picChg>
        <pc:picChg chg="del">
          <ac:chgData name="Sherry Yang" userId="38638dfb-225a-4149-b1f6-35a16516ccd6" providerId="ADAL" clId="{C33900F3-6EB6-4821-8431-D8C0B8D60801}" dt="2024-05-27T23:28:33.202" v="912" actId="478"/>
          <ac:picMkLst>
            <pc:docMk/>
            <pc:sldMk cId="838570588" sldId="2147479700"/>
            <ac:picMk id="6" creationId="{C4F1C57E-13F3-6384-4DDF-0F2AB2AB47D7}"/>
          </ac:picMkLst>
        </pc:picChg>
        <pc:picChg chg="add mod">
          <ac:chgData name="Sherry Yang" userId="38638dfb-225a-4149-b1f6-35a16516ccd6" providerId="ADAL" clId="{C33900F3-6EB6-4821-8431-D8C0B8D60801}" dt="2024-05-27T23:34:44.871" v="1044" actId="1076"/>
          <ac:picMkLst>
            <pc:docMk/>
            <pc:sldMk cId="838570588" sldId="2147479700"/>
            <ac:picMk id="7" creationId="{D421E1AA-3D57-1141-C95B-B3A76B7E558A}"/>
          </ac:picMkLst>
        </pc:picChg>
        <pc:picChg chg="del">
          <ac:chgData name="Sherry Yang" userId="38638dfb-225a-4149-b1f6-35a16516ccd6" providerId="ADAL" clId="{C33900F3-6EB6-4821-8431-D8C0B8D60801}" dt="2024-05-27T23:28:39.394" v="914" actId="478"/>
          <ac:picMkLst>
            <pc:docMk/>
            <pc:sldMk cId="838570588" sldId="2147479700"/>
            <ac:picMk id="8" creationId="{F689E84F-5E60-0C39-6EEB-6604CB665496}"/>
          </ac:picMkLst>
        </pc:picChg>
      </pc:sldChg>
      <pc:sldChg chg="addSp modSp add mod modNotesTx">
        <pc:chgData name="Sherry Yang" userId="38638dfb-225a-4149-b1f6-35a16516ccd6" providerId="ADAL" clId="{C33900F3-6EB6-4821-8431-D8C0B8D60801}" dt="2024-05-27T23:45:19.152" v="1396" actId="20577"/>
        <pc:sldMkLst>
          <pc:docMk/>
          <pc:sldMk cId="2979251905" sldId="2147479701"/>
        </pc:sldMkLst>
        <pc:spChg chg="mod">
          <ac:chgData name="Sherry Yang" userId="38638dfb-225a-4149-b1f6-35a16516ccd6" providerId="ADAL" clId="{C33900F3-6EB6-4821-8431-D8C0B8D60801}" dt="2024-05-27T23:44:13.571" v="1291" actId="20577"/>
          <ac:spMkLst>
            <pc:docMk/>
            <pc:sldMk cId="2979251905" sldId="2147479701"/>
            <ac:spMk id="2" creationId="{2CCB1506-20A5-C8F1-CB2F-AF02D8246E49}"/>
          </ac:spMkLst>
        </pc:spChg>
        <pc:spChg chg="mod">
          <ac:chgData name="Sherry Yang" userId="38638dfb-225a-4149-b1f6-35a16516ccd6" providerId="ADAL" clId="{C33900F3-6EB6-4821-8431-D8C0B8D60801}" dt="2024-05-27T23:45:16.758" v="1395" actId="20577"/>
          <ac:spMkLst>
            <pc:docMk/>
            <pc:sldMk cId="2979251905" sldId="2147479701"/>
            <ac:spMk id="7" creationId="{927918B6-F3E9-D645-117A-64745BB7325C}"/>
          </ac:spMkLst>
        </pc:spChg>
        <pc:spChg chg="mod">
          <ac:chgData name="Sherry Yang" userId="38638dfb-225a-4149-b1f6-35a16516ccd6" providerId="ADAL" clId="{C33900F3-6EB6-4821-8431-D8C0B8D60801}" dt="2024-05-27T23:45:14.269" v="1394" actId="20577"/>
          <ac:spMkLst>
            <pc:docMk/>
            <pc:sldMk cId="2979251905" sldId="2147479701"/>
            <ac:spMk id="8" creationId="{0340BA94-487B-AA03-6224-B8D11CE4E673}"/>
          </ac:spMkLst>
        </pc:spChg>
        <pc:spChg chg="add mod">
          <ac:chgData name="Sherry Yang" userId="38638dfb-225a-4149-b1f6-35a16516ccd6" providerId="ADAL" clId="{C33900F3-6EB6-4821-8431-D8C0B8D60801}" dt="2024-05-27T23:45:19.152" v="1396" actId="20577"/>
          <ac:spMkLst>
            <pc:docMk/>
            <pc:sldMk cId="2979251905" sldId="2147479701"/>
            <ac:spMk id="9" creationId="{F04965FC-1817-F7EF-796B-A98DEED02B56}"/>
          </ac:spMkLst>
        </pc:spChg>
        <pc:picChg chg="add mod">
          <ac:chgData name="Sherry Yang" userId="38638dfb-225a-4149-b1f6-35a16516ccd6" providerId="ADAL" clId="{C33900F3-6EB6-4821-8431-D8C0B8D60801}" dt="2024-05-27T23:41:47.901" v="1207" actId="1076"/>
          <ac:picMkLst>
            <pc:docMk/>
            <pc:sldMk cId="2979251905" sldId="2147479701"/>
            <ac:picMk id="3" creationId="{B0BFFA64-B881-78ED-B0ED-A70BF7CA9EFF}"/>
          </ac:picMkLst>
        </pc:picChg>
        <pc:picChg chg="mod">
          <ac:chgData name="Sherry Yang" userId="38638dfb-225a-4149-b1f6-35a16516ccd6" providerId="ADAL" clId="{C33900F3-6EB6-4821-8431-D8C0B8D60801}" dt="2024-05-27T23:41:41.385" v="1205" actId="14100"/>
          <ac:picMkLst>
            <pc:docMk/>
            <pc:sldMk cId="2979251905" sldId="2147479701"/>
            <ac:picMk id="4" creationId="{471D5629-AC31-A4D8-11F4-00858B69393B}"/>
          </ac:picMkLst>
        </pc:picChg>
        <pc:picChg chg="mod">
          <ac:chgData name="Sherry Yang" userId="38638dfb-225a-4149-b1f6-35a16516ccd6" providerId="ADAL" clId="{C33900F3-6EB6-4821-8431-D8C0B8D60801}" dt="2024-05-27T23:41:43.307" v="1206" actId="1076"/>
          <ac:picMkLst>
            <pc:docMk/>
            <pc:sldMk cId="2979251905" sldId="2147479701"/>
            <ac:picMk id="6" creationId="{9F2AFD08-5B4B-DE60-F422-62F4BB7C1945}"/>
          </ac:picMkLst>
        </pc:picChg>
      </pc:sldChg>
      <pc:sldChg chg="add del">
        <pc:chgData name="Sherry Yang" userId="38638dfb-225a-4149-b1f6-35a16516ccd6" providerId="ADAL" clId="{C33900F3-6EB6-4821-8431-D8C0B8D60801}" dt="2024-05-27T23:36:09.997" v="1060" actId="47"/>
        <pc:sldMkLst>
          <pc:docMk/>
          <pc:sldMk cId="704129064" sldId="2147479702"/>
        </pc:sldMkLst>
      </pc:sldChg>
      <pc:sldChg chg="add del">
        <pc:chgData name="Sherry Yang" userId="38638dfb-225a-4149-b1f6-35a16516ccd6" providerId="ADAL" clId="{C33900F3-6EB6-4821-8431-D8C0B8D60801}" dt="2024-05-27T23:43:29.739" v="1257" actId="47"/>
        <pc:sldMkLst>
          <pc:docMk/>
          <pc:sldMk cId="1916662050" sldId="2147479703"/>
        </pc:sldMkLst>
      </pc:sldChg>
      <pc:sldChg chg="add">
        <pc:chgData name="Sherry Yang" userId="38638dfb-225a-4149-b1f6-35a16516ccd6" providerId="ADAL" clId="{C33900F3-6EB6-4821-8431-D8C0B8D60801}" dt="2024-05-28T00:02:14.351" v="1653"/>
        <pc:sldMkLst>
          <pc:docMk/>
          <pc:sldMk cId="1517463389" sldId="2147479705"/>
        </pc:sldMkLst>
      </pc:sldChg>
      <pc:sldChg chg="addSp delSp modSp mod">
        <pc:chgData name="Sherry Yang" userId="38638dfb-225a-4149-b1f6-35a16516ccd6" providerId="ADAL" clId="{C33900F3-6EB6-4821-8431-D8C0B8D60801}" dt="2024-05-26T22:16:35.420" v="278" actId="14100"/>
        <pc:sldMkLst>
          <pc:docMk/>
          <pc:sldMk cId="287664866" sldId="2147479706"/>
        </pc:sldMkLst>
        <pc:picChg chg="del">
          <ac:chgData name="Sherry Yang" userId="38638dfb-225a-4149-b1f6-35a16516ccd6" providerId="ADAL" clId="{C33900F3-6EB6-4821-8431-D8C0B8D60801}" dt="2024-05-26T22:10:40.930" v="251" actId="478"/>
          <ac:picMkLst>
            <pc:docMk/>
            <pc:sldMk cId="287664866" sldId="2147479706"/>
            <ac:picMk id="4" creationId="{E9E46DB2-C562-D007-D603-01F2D6B68C34}"/>
          </ac:picMkLst>
        </pc:picChg>
        <pc:picChg chg="add mod">
          <ac:chgData name="Sherry Yang" userId="38638dfb-225a-4149-b1f6-35a16516ccd6" providerId="ADAL" clId="{C33900F3-6EB6-4821-8431-D8C0B8D60801}" dt="2024-05-26T22:16:35.420" v="278" actId="14100"/>
          <ac:picMkLst>
            <pc:docMk/>
            <pc:sldMk cId="287664866" sldId="2147479706"/>
            <ac:picMk id="5" creationId="{AE28A468-1697-3D32-FC3F-ECF9C3FABDAD}"/>
          </ac:picMkLst>
        </pc:picChg>
        <pc:picChg chg="add del mod">
          <ac:chgData name="Sherry Yang" userId="38638dfb-225a-4149-b1f6-35a16516ccd6" providerId="ADAL" clId="{C33900F3-6EB6-4821-8431-D8C0B8D60801}" dt="2024-05-26T22:15:59.686" v="267" actId="478"/>
          <ac:picMkLst>
            <pc:docMk/>
            <pc:sldMk cId="287664866" sldId="2147479706"/>
            <ac:picMk id="7" creationId="{CC8BEFC9-F8F2-2B02-3608-11E8FCE53B58}"/>
          </ac:picMkLst>
        </pc:picChg>
        <pc:picChg chg="add del mod">
          <ac:chgData name="Sherry Yang" userId="38638dfb-225a-4149-b1f6-35a16516ccd6" providerId="ADAL" clId="{C33900F3-6EB6-4821-8431-D8C0B8D60801}" dt="2024-05-26T22:15:57.517" v="266" actId="478"/>
          <ac:picMkLst>
            <pc:docMk/>
            <pc:sldMk cId="287664866" sldId="2147479706"/>
            <ac:picMk id="9" creationId="{9FDFECD5-5AC3-054A-78C1-748DF9123037}"/>
          </ac:picMkLst>
        </pc:picChg>
        <pc:picChg chg="add del mod">
          <ac:chgData name="Sherry Yang" userId="38638dfb-225a-4149-b1f6-35a16516ccd6" providerId="ADAL" clId="{C33900F3-6EB6-4821-8431-D8C0B8D60801}" dt="2024-05-26T22:15:56.697" v="265" actId="478"/>
          <ac:picMkLst>
            <pc:docMk/>
            <pc:sldMk cId="287664866" sldId="2147479706"/>
            <ac:picMk id="11" creationId="{AC0653A8-E44F-41C4-21D2-D1CCCA28102F}"/>
          </ac:picMkLst>
        </pc:picChg>
        <pc:picChg chg="add del mod">
          <ac:chgData name="Sherry Yang" userId="38638dfb-225a-4149-b1f6-35a16516ccd6" providerId="ADAL" clId="{C33900F3-6EB6-4821-8431-D8C0B8D60801}" dt="2024-05-26T22:15:55.422" v="261" actId="478"/>
          <ac:picMkLst>
            <pc:docMk/>
            <pc:sldMk cId="287664866" sldId="2147479706"/>
            <ac:picMk id="13" creationId="{00F239FD-8315-D158-D731-A7C263136BBD}"/>
          </ac:picMkLst>
        </pc:picChg>
        <pc:picChg chg="add del mod">
          <ac:chgData name="Sherry Yang" userId="38638dfb-225a-4149-b1f6-35a16516ccd6" providerId="ADAL" clId="{C33900F3-6EB6-4821-8431-D8C0B8D60801}" dt="2024-05-26T22:15:54.793" v="254" actId="478"/>
          <ac:picMkLst>
            <pc:docMk/>
            <pc:sldMk cId="287664866" sldId="2147479706"/>
            <ac:picMk id="15" creationId="{DCF7ED48-4BBF-18D1-A125-611603AD53A5}"/>
          </ac:picMkLst>
        </pc:picChg>
        <pc:picChg chg="add mod">
          <ac:chgData name="Sherry Yang" userId="38638dfb-225a-4149-b1f6-35a16516ccd6" providerId="ADAL" clId="{C33900F3-6EB6-4821-8431-D8C0B8D60801}" dt="2024-05-26T22:16:27.558" v="276" actId="14100"/>
          <ac:picMkLst>
            <pc:docMk/>
            <pc:sldMk cId="287664866" sldId="2147479706"/>
            <ac:picMk id="17" creationId="{8DFB7F31-79A7-4764-219F-45495BA2F4BA}"/>
          </ac:picMkLst>
        </pc:picChg>
        <pc:picChg chg="del">
          <ac:chgData name="Sherry Yang" userId="38638dfb-225a-4149-b1f6-35a16516ccd6" providerId="ADAL" clId="{C33900F3-6EB6-4821-8431-D8C0B8D60801}" dt="2024-05-26T22:10:39.169" v="250" actId="478"/>
          <ac:picMkLst>
            <pc:docMk/>
            <pc:sldMk cId="287664866" sldId="2147479706"/>
            <ac:picMk id="36" creationId="{F2DB47BC-CE4A-4735-F621-DB3D4F11D495}"/>
          </ac:picMkLst>
        </pc:picChg>
      </pc:sldChg>
      <pc:sldChg chg="addSp delSp modSp mod delAnim modAnim">
        <pc:chgData name="Sherry Yang" userId="38638dfb-225a-4149-b1f6-35a16516ccd6" providerId="ADAL" clId="{C33900F3-6EB6-4821-8431-D8C0B8D60801}" dt="2024-05-27T23:51:49.826" v="1487"/>
        <pc:sldMkLst>
          <pc:docMk/>
          <pc:sldMk cId="2488560423" sldId="2147480269"/>
        </pc:sldMkLst>
        <pc:spChg chg="add del mod">
          <ac:chgData name="Sherry Yang" userId="38638dfb-225a-4149-b1f6-35a16516ccd6" providerId="ADAL" clId="{C33900F3-6EB6-4821-8431-D8C0B8D60801}" dt="2024-05-27T23:49:04.121" v="1401" actId="478"/>
          <ac:spMkLst>
            <pc:docMk/>
            <pc:sldMk cId="2488560423" sldId="2147480269"/>
            <ac:spMk id="4" creationId="{9FF94397-997A-224B-B7EE-150FA2850C08}"/>
          </ac:spMkLst>
        </pc:spChg>
        <pc:spChg chg="add del mod">
          <ac:chgData name="Sherry Yang" userId="38638dfb-225a-4149-b1f6-35a16516ccd6" providerId="ADAL" clId="{C33900F3-6EB6-4821-8431-D8C0B8D60801}" dt="2024-05-27T23:49:01.043" v="1400" actId="478"/>
          <ac:spMkLst>
            <pc:docMk/>
            <pc:sldMk cId="2488560423" sldId="2147480269"/>
            <ac:spMk id="6" creationId="{BD908C48-687C-15C6-64DE-D0A8B804D305}"/>
          </ac:spMkLst>
        </pc:spChg>
        <pc:spChg chg="add mod">
          <ac:chgData name="Sherry Yang" userId="38638dfb-225a-4149-b1f6-35a16516ccd6" providerId="ADAL" clId="{C33900F3-6EB6-4821-8431-D8C0B8D60801}" dt="2024-05-27T23:49:05.290" v="1402"/>
          <ac:spMkLst>
            <pc:docMk/>
            <pc:sldMk cId="2488560423" sldId="2147480269"/>
            <ac:spMk id="7" creationId="{A2625557-123A-9BF7-10FF-C20A99A1FC3C}"/>
          </ac:spMkLst>
        </pc:spChg>
        <pc:spChg chg="add mod">
          <ac:chgData name="Sherry Yang" userId="38638dfb-225a-4149-b1f6-35a16516ccd6" providerId="ADAL" clId="{C33900F3-6EB6-4821-8431-D8C0B8D60801}" dt="2024-05-27T23:49:05.290" v="1402"/>
          <ac:spMkLst>
            <pc:docMk/>
            <pc:sldMk cId="2488560423" sldId="2147480269"/>
            <ac:spMk id="8" creationId="{0C17C63C-9BE4-6A47-BF23-B9BB043AC65A}"/>
          </ac:spMkLst>
        </pc:spChg>
        <pc:spChg chg="del">
          <ac:chgData name="Sherry Yang" userId="38638dfb-225a-4149-b1f6-35a16516ccd6" providerId="ADAL" clId="{C33900F3-6EB6-4821-8431-D8C0B8D60801}" dt="2024-05-27T23:48:29.325" v="1398" actId="478"/>
          <ac:spMkLst>
            <pc:docMk/>
            <pc:sldMk cId="2488560423" sldId="2147480269"/>
            <ac:spMk id="9" creationId="{6BD2CD61-EA12-FBFF-FE4D-8ABB0630E116}"/>
          </ac:spMkLst>
        </pc:spChg>
        <pc:spChg chg="del">
          <ac:chgData name="Sherry Yang" userId="38638dfb-225a-4149-b1f6-35a16516ccd6" providerId="ADAL" clId="{C33900F3-6EB6-4821-8431-D8C0B8D60801}" dt="2024-05-27T23:48:24.764" v="1397" actId="478"/>
          <ac:spMkLst>
            <pc:docMk/>
            <pc:sldMk cId="2488560423" sldId="2147480269"/>
            <ac:spMk id="10" creationId="{2BB91D5E-20DE-97FE-6AAB-A18132335615}"/>
          </ac:spMkLst>
        </pc:spChg>
        <pc:spChg chg="add mod">
          <ac:chgData name="Sherry Yang" userId="38638dfb-225a-4149-b1f6-35a16516ccd6" providerId="ADAL" clId="{C33900F3-6EB6-4821-8431-D8C0B8D60801}" dt="2024-05-27T23:49:05.290" v="1402"/>
          <ac:spMkLst>
            <pc:docMk/>
            <pc:sldMk cId="2488560423" sldId="2147480269"/>
            <ac:spMk id="11" creationId="{94AFC017-C84C-D9E9-8175-59344E5AB36E}"/>
          </ac:spMkLst>
        </pc:spChg>
        <pc:spChg chg="add mod">
          <ac:chgData name="Sherry Yang" userId="38638dfb-225a-4149-b1f6-35a16516ccd6" providerId="ADAL" clId="{C33900F3-6EB6-4821-8431-D8C0B8D60801}" dt="2024-05-27T23:49:05.290" v="1402"/>
          <ac:spMkLst>
            <pc:docMk/>
            <pc:sldMk cId="2488560423" sldId="2147480269"/>
            <ac:spMk id="12" creationId="{997BA7E5-7E74-8A96-C933-4A012CF515F7}"/>
          </ac:spMkLst>
        </pc:spChg>
        <pc:spChg chg="add del mod">
          <ac:chgData name="Sherry Yang" userId="38638dfb-225a-4149-b1f6-35a16516ccd6" providerId="ADAL" clId="{C33900F3-6EB6-4821-8431-D8C0B8D60801}" dt="2024-05-27T23:50:53.095" v="1430" actId="478"/>
          <ac:spMkLst>
            <pc:docMk/>
            <pc:sldMk cId="2488560423" sldId="2147480269"/>
            <ac:spMk id="13" creationId="{C98FB1EB-ECE3-5490-07FB-8D5D8985CE2A}"/>
          </ac:spMkLst>
        </pc:spChg>
        <pc:spChg chg="add del mod">
          <ac:chgData name="Sherry Yang" userId="38638dfb-225a-4149-b1f6-35a16516ccd6" providerId="ADAL" clId="{C33900F3-6EB6-4821-8431-D8C0B8D60801}" dt="2024-05-27T23:50:58.062" v="1431" actId="478"/>
          <ac:spMkLst>
            <pc:docMk/>
            <pc:sldMk cId="2488560423" sldId="2147480269"/>
            <ac:spMk id="16" creationId="{8C06707D-7B92-C9E0-7BD1-C9E030376F24}"/>
          </ac:spMkLst>
        </pc:spChg>
        <pc:spChg chg="del mod">
          <ac:chgData name="Sherry Yang" userId="38638dfb-225a-4149-b1f6-35a16516ccd6" providerId="ADAL" clId="{C33900F3-6EB6-4821-8431-D8C0B8D60801}" dt="2024-05-27T23:50:53.095" v="1430" actId="478"/>
          <ac:spMkLst>
            <pc:docMk/>
            <pc:sldMk cId="2488560423" sldId="2147480269"/>
            <ac:spMk id="18" creationId="{95A8C63B-6169-9A98-B0F7-479F68890332}"/>
          </ac:spMkLst>
        </pc:spChg>
        <pc:spChg chg="del">
          <ac:chgData name="Sherry Yang" userId="38638dfb-225a-4149-b1f6-35a16516ccd6" providerId="ADAL" clId="{C33900F3-6EB6-4821-8431-D8C0B8D60801}" dt="2024-05-27T23:50:53.095" v="1430" actId="478"/>
          <ac:spMkLst>
            <pc:docMk/>
            <pc:sldMk cId="2488560423" sldId="2147480269"/>
            <ac:spMk id="19" creationId="{34A41BD7-1086-C355-3E5F-4AAE0B778651}"/>
          </ac:spMkLst>
        </pc:spChg>
        <pc:spChg chg="add del mod">
          <ac:chgData name="Sherry Yang" userId="38638dfb-225a-4149-b1f6-35a16516ccd6" providerId="ADAL" clId="{C33900F3-6EB6-4821-8431-D8C0B8D60801}" dt="2024-05-27T23:51:00.311" v="1432" actId="478"/>
          <ac:spMkLst>
            <pc:docMk/>
            <pc:sldMk cId="2488560423" sldId="2147480269"/>
            <ac:spMk id="21" creationId="{AE67ADEF-219A-C136-4019-07619F7A4749}"/>
          </ac:spMkLst>
        </pc:spChg>
        <pc:spChg chg="add mod">
          <ac:chgData name="Sherry Yang" userId="38638dfb-225a-4149-b1f6-35a16516ccd6" providerId="ADAL" clId="{C33900F3-6EB6-4821-8431-D8C0B8D60801}" dt="2024-05-27T23:51:07.243" v="1483" actId="1035"/>
          <ac:spMkLst>
            <pc:docMk/>
            <pc:sldMk cId="2488560423" sldId="2147480269"/>
            <ac:spMk id="22" creationId="{9DDD1DE4-0A75-83CF-9636-C3DE8396A2C8}"/>
          </ac:spMkLst>
        </pc:spChg>
        <pc:spChg chg="add mod">
          <ac:chgData name="Sherry Yang" userId="38638dfb-225a-4149-b1f6-35a16516ccd6" providerId="ADAL" clId="{C33900F3-6EB6-4821-8431-D8C0B8D60801}" dt="2024-05-27T23:51:07.243" v="1483" actId="1035"/>
          <ac:spMkLst>
            <pc:docMk/>
            <pc:sldMk cId="2488560423" sldId="2147480269"/>
            <ac:spMk id="23" creationId="{4B2F7513-6AAB-6FF4-1CBE-CFF1D804E2A7}"/>
          </ac:spMkLst>
        </pc:spChg>
        <pc:spChg chg="add mod">
          <ac:chgData name="Sherry Yang" userId="38638dfb-225a-4149-b1f6-35a16516ccd6" providerId="ADAL" clId="{C33900F3-6EB6-4821-8431-D8C0B8D60801}" dt="2024-05-27T23:51:15.359" v="1484" actId="1076"/>
          <ac:spMkLst>
            <pc:docMk/>
            <pc:sldMk cId="2488560423" sldId="2147480269"/>
            <ac:spMk id="24" creationId="{62ADA07C-4603-0017-00FB-A6E37A4FAEE6}"/>
          </ac:spMkLst>
        </pc:spChg>
        <pc:spChg chg="add mod">
          <ac:chgData name="Sherry Yang" userId="38638dfb-225a-4149-b1f6-35a16516ccd6" providerId="ADAL" clId="{C33900F3-6EB6-4821-8431-D8C0B8D60801}" dt="2024-05-27T23:51:07.243" v="1483" actId="1035"/>
          <ac:spMkLst>
            <pc:docMk/>
            <pc:sldMk cId="2488560423" sldId="2147480269"/>
            <ac:spMk id="25" creationId="{0E617514-A055-41B7-C646-E4312A907BA5}"/>
          </ac:spMkLst>
        </pc:spChg>
        <pc:spChg chg="add mod">
          <ac:chgData name="Sherry Yang" userId="38638dfb-225a-4149-b1f6-35a16516ccd6" providerId="ADAL" clId="{C33900F3-6EB6-4821-8431-D8C0B8D60801}" dt="2024-05-27T23:51:32.328" v="1486"/>
          <ac:spMkLst>
            <pc:docMk/>
            <pc:sldMk cId="2488560423" sldId="2147480269"/>
            <ac:spMk id="26" creationId="{56E92A4D-C203-6A5E-EE59-90400F80FE0D}"/>
          </ac:spMkLst>
        </pc:spChg>
        <pc:spChg chg="add mod">
          <ac:chgData name="Sherry Yang" userId="38638dfb-225a-4149-b1f6-35a16516ccd6" providerId="ADAL" clId="{C33900F3-6EB6-4821-8431-D8C0B8D60801}" dt="2024-05-27T23:51:32.328" v="1486"/>
          <ac:spMkLst>
            <pc:docMk/>
            <pc:sldMk cId="2488560423" sldId="2147480269"/>
            <ac:spMk id="27" creationId="{691058D6-6865-1799-63A6-7FBF48C207F6}"/>
          </ac:spMkLst>
        </pc:spChg>
        <pc:spChg chg="add mod">
          <ac:chgData name="Sherry Yang" userId="38638dfb-225a-4149-b1f6-35a16516ccd6" providerId="ADAL" clId="{C33900F3-6EB6-4821-8431-D8C0B8D60801}" dt="2024-05-27T23:51:30.631" v="1485"/>
          <ac:spMkLst>
            <pc:docMk/>
            <pc:sldMk cId="2488560423" sldId="2147480269"/>
            <ac:spMk id="28" creationId="{3C991E21-3588-6EE6-4CE1-07830C312D30}"/>
          </ac:spMkLst>
        </pc:spChg>
        <pc:spChg chg="add mod">
          <ac:chgData name="Sherry Yang" userId="38638dfb-225a-4149-b1f6-35a16516ccd6" providerId="ADAL" clId="{C33900F3-6EB6-4821-8431-D8C0B8D60801}" dt="2024-05-27T23:51:30.631" v="1485"/>
          <ac:spMkLst>
            <pc:docMk/>
            <pc:sldMk cId="2488560423" sldId="2147480269"/>
            <ac:spMk id="29" creationId="{7E3F7F8B-D2E0-480A-4C8B-049AB6C07771}"/>
          </ac:spMkLst>
        </pc:spChg>
        <pc:spChg chg="add mod">
          <ac:chgData name="Sherry Yang" userId="38638dfb-225a-4149-b1f6-35a16516ccd6" providerId="ADAL" clId="{C33900F3-6EB6-4821-8431-D8C0B8D60801}" dt="2024-05-27T23:51:49.826" v="1487"/>
          <ac:spMkLst>
            <pc:docMk/>
            <pc:sldMk cId="2488560423" sldId="2147480269"/>
            <ac:spMk id="30" creationId="{09F27794-0DC8-8AFB-8647-918CF831A0CA}"/>
          </ac:spMkLst>
        </pc:spChg>
        <pc:spChg chg="del">
          <ac:chgData name="Sherry Yang" userId="38638dfb-225a-4149-b1f6-35a16516ccd6" providerId="ADAL" clId="{C33900F3-6EB6-4821-8431-D8C0B8D60801}" dt="2024-05-27T23:48:56.638" v="1399" actId="478"/>
          <ac:spMkLst>
            <pc:docMk/>
            <pc:sldMk cId="2488560423" sldId="2147480269"/>
            <ac:spMk id="79" creationId="{C80AF26C-B7E0-0CD2-2751-A86DCF035852}"/>
          </ac:spMkLst>
        </pc:spChg>
        <pc:spChg chg="del">
          <ac:chgData name="Sherry Yang" userId="38638dfb-225a-4149-b1f6-35a16516ccd6" providerId="ADAL" clId="{C33900F3-6EB6-4821-8431-D8C0B8D60801}" dt="2024-05-27T23:50:53.095" v="1430" actId="478"/>
          <ac:spMkLst>
            <pc:docMk/>
            <pc:sldMk cId="2488560423" sldId="2147480269"/>
            <ac:spMk id="80" creationId="{33232D8E-9600-037A-525E-D1CEB4DF77B9}"/>
          </ac:spMkLst>
        </pc:spChg>
      </pc:sldChg>
    </pc:docChg>
  </pc:docChgLst>
  <pc:docChgLst>
    <pc:chgData name="Sherry Yang" userId="38638dfb-225a-4149-b1f6-35a16516ccd6" providerId="ADAL" clId="{CC39F8BF-546F-4337-9F26-19A532065BC4}"/>
    <pc:docChg chg="custSel addSld delSld modSld sldOrd">
      <pc:chgData name="Sherry Yang" userId="38638dfb-225a-4149-b1f6-35a16516ccd6" providerId="ADAL" clId="{CC39F8BF-546F-4337-9F26-19A532065BC4}" dt="2024-05-16T20:08:54.752" v="91" actId="20577"/>
      <pc:docMkLst>
        <pc:docMk/>
      </pc:docMkLst>
      <pc:sldChg chg="add del">
        <pc:chgData name="Sherry Yang" userId="38638dfb-225a-4149-b1f6-35a16516ccd6" providerId="ADAL" clId="{CC39F8BF-546F-4337-9F26-19A532065BC4}" dt="2024-05-15T22:40:13.327" v="16"/>
        <pc:sldMkLst>
          <pc:docMk/>
          <pc:sldMk cId="2251313848" sldId="1875"/>
        </pc:sldMkLst>
      </pc:sldChg>
      <pc:sldChg chg="add">
        <pc:chgData name="Sherry Yang" userId="38638dfb-225a-4149-b1f6-35a16516ccd6" providerId="ADAL" clId="{CC39F8BF-546F-4337-9F26-19A532065BC4}" dt="2024-05-15T22:40:13.327" v="16"/>
        <pc:sldMkLst>
          <pc:docMk/>
          <pc:sldMk cId="1994667610" sldId="1895"/>
        </pc:sldMkLst>
      </pc:sldChg>
      <pc:sldChg chg="del">
        <pc:chgData name="Sherry Yang" userId="38638dfb-225a-4149-b1f6-35a16516ccd6" providerId="ADAL" clId="{CC39F8BF-546F-4337-9F26-19A532065BC4}" dt="2024-05-15T22:37:47.072" v="1" actId="47"/>
        <pc:sldMkLst>
          <pc:docMk/>
          <pc:sldMk cId="4170910607" sldId="2145706253"/>
        </pc:sldMkLst>
      </pc:sldChg>
      <pc:sldChg chg="del">
        <pc:chgData name="Sherry Yang" userId="38638dfb-225a-4149-b1f6-35a16516ccd6" providerId="ADAL" clId="{CC39F8BF-546F-4337-9F26-19A532065BC4}" dt="2024-05-15T22:37:49.547" v="2" actId="47"/>
        <pc:sldMkLst>
          <pc:docMk/>
          <pc:sldMk cId="1427098932" sldId="2145706254"/>
        </pc:sldMkLst>
      </pc:sldChg>
      <pc:sldChg chg="del">
        <pc:chgData name="Sherry Yang" userId="38638dfb-225a-4149-b1f6-35a16516ccd6" providerId="ADAL" clId="{CC39F8BF-546F-4337-9F26-19A532065BC4}" dt="2024-05-15T22:38:56.544" v="13" actId="47"/>
        <pc:sldMkLst>
          <pc:docMk/>
          <pc:sldMk cId="1764966288" sldId="2145706257"/>
        </pc:sldMkLst>
      </pc:sldChg>
      <pc:sldChg chg="modSp mod">
        <pc:chgData name="Sherry Yang" userId="38638dfb-225a-4149-b1f6-35a16516ccd6" providerId="ADAL" clId="{CC39F8BF-546F-4337-9F26-19A532065BC4}" dt="2024-05-16T20:08:54.752" v="91" actId="20577"/>
        <pc:sldMkLst>
          <pc:docMk/>
          <pc:sldMk cId="4084430767" sldId="2145706259"/>
        </pc:sldMkLst>
        <pc:spChg chg="mod">
          <ac:chgData name="Sherry Yang" userId="38638dfb-225a-4149-b1f6-35a16516ccd6" providerId="ADAL" clId="{CC39F8BF-546F-4337-9F26-19A532065BC4}" dt="2024-05-16T20:08:54.752" v="91" actId="20577"/>
          <ac:spMkLst>
            <pc:docMk/>
            <pc:sldMk cId="4084430767" sldId="2145706259"/>
            <ac:spMk id="2" creationId="{E4B50300-C1D1-4310-AE44-8B3933CD53D2}"/>
          </ac:spMkLst>
        </pc:spChg>
      </pc:sldChg>
      <pc:sldChg chg="modSp mod ord">
        <pc:chgData name="Sherry Yang" userId="38638dfb-225a-4149-b1f6-35a16516ccd6" providerId="ADAL" clId="{CC39F8BF-546F-4337-9F26-19A532065BC4}" dt="2024-05-16T20:06:10.824" v="25" actId="20577"/>
        <pc:sldMkLst>
          <pc:docMk/>
          <pc:sldMk cId="632522794" sldId="2145706264"/>
        </pc:sldMkLst>
        <pc:spChg chg="mod">
          <ac:chgData name="Sherry Yang" userId="38638dfb-225a-4149-b1f6-35a16516ccd6" providerId="ADAL" clId="{CC39F8BF-546F-4337-9F26-19A532065BC4}" dt="2024-05-16T20:06:10.824" v="25" actId="20577"/>
          <ac:spMkLst>
            <pc:docMk/>
            <pc:sldMk cId="632522794" sldId="2145706264"/>
            <ac:spMk id="2" creationId="{4DFA6464-19EC-4DE9-AD34-5C5185E6DD18}"/>
          </ac:spMkLst>
        </pc:spChg>
      </pc:sldChg>
      <pc:sldChg chg="modSp mod ord">
        <pc:chgData name="Sherry Yang" userId="38638dfb-225a-4149-b1f6-35a16516ccd6" providerId="ADAL" clId="{CC39F8BF-546F-4337-9F26-19A532065BC4}" dt="2024-05-16T20:06:20.122" v="33" actId="20577"/>
        <pc:sldMkLst>
          <pc:docMk/>
          <pc:sldMk cId="1962688955" sldId="2145706265"/>
        </pc:sldMkLst>
        <pc:spChg chg="mod">
          <ac:chgData name="Sherry Yang" userId="38638dfb-225a-4149-b1f6-35a16516ccd6" providerId="ADAL" clId="{CC39F8BF-546F-4337-9F26-19A532065BC4}" dt="2024-05-16T20:06:20.122" v="33" actId="20577"/>
          <ac:spMkLst>
            <pc:docMk/>
            <pc:sldMk cId="1962688955" sldId="2145706265"/>
            <ac:spMk id="2" creationId="{4DFA6464-19EC-4DE9-AD34-5C5185E6DD18}"/>
          </ac:spMkLst>
        </pc:spChg>
      </pc:sldChg>
      <pc:sldChg chg="modSp mod ord">
        <pc:chgData name="Sherry Yang" userId="38638dfb-225a-4149-b1f6-35a16516ccd6" providerId="ADAL" clId="{CC39F8BF-546F-4337-9F26-19A532065BC4}" dt="2024-05-16T20:06:43.845" v="41" actId="20577"/>
        <pc:sldMkLst>
          <pc:docMk/>
          <pc:sldMk cId="868779398" sldId="2145706266"/>
        </pc:sldMkLst>
        <pc:spChg chg="mod">
          <ac:chgData name="Sherry Yang" userId="38638dfb-225a-4149-b1f6-35a16516ccd6" providerId="ADAL" clId="{CC39F8BF-546F-4337-9F26-19A532065BC4}" dt="2024-05-16T20:06:43.845" v="41" actId="20577"/>
          <ac:spMkLst>
            <pc:docMk/>
            <pc:sldMk cId="868779398" sldId="2145706266"/>
            <ac:spMk id="2" creationId="{4DFA6464-19EC-4DE9-AD34-5C5185E6DD18}"/>
          </ac:spMkLst>
        </pc:spChg>
      </pc:sldChg>
      <pc:sldChg chg="del">
        <pc:chgData name="Sherry Yang" userId="38638dfb-225a-4149-b1f6-35a16516ccd6" providerId="ADAL" clId="{CC39F8BF-546F-4337-9F26-19A532065BC4}" dt="2024-05-15T22:39:39.931" v="14" actId="47"/>
        <pc:sldMkLst>
          <pc:docMk/>
          <pc:sldMk cId="1914253562" sldId="2145706268"/>
        </pc:sldMkLst>
      </pc:sldChg>
      <pc:sldChg chg="del mod ord modShow">
        <pc:chgData name="Sherry Yang" userId="38638dfb-225a-4149-b1f6-35a16516ccd6" providerId="ADAL" clId="{CC39F8BF-546F-4337-9F26-19A532065BC4}" dt="2024-05-16T20:06:51.407" v="42" actId="47"/>
        <pc:sldMkLst>
          <pc:docMk/>
          <pc:sldMk cId="1988028761" sldId="2147479696"/>
        </pc:sldMkLst>
      </pc:sldChg>
      <pc:sldChg chg="add">
        <pc:chgData name="Sherry Yang" userId="38638dfb-225a-4149-b1f6-35a16516ccd6" providerId="ADAL" clId="{CC39F8BF-546F-4337-9F26-19A532065BC4}" dt="2024-05-15T22:37:40.996" v="0"/>
        <pc:sldMkLst>
          <pc:docMk/>
          <pc:sldMk cId="3181843295" sldId="2147479697"/>
        </pc:sldMkLst>
      </pc:sldChg>
      <pc:sldChg chg="add">
        <pc:chgData name="Sherry Yang" userId="38638dfb-225a-4149-b1f6-35a16516ccd6" providerId="ADAL" clId="{CC39F8BF-546F-4337-9F26-19A532065BC4}" dt="2024-05-15T22:40:13.327" v="16"/>
        <pc:sldMkLst>
          <pc:docMk/>
          <pc:sldMk cId="683238722" sldId="2147479704"/>
        </pc:sldMkLst>
      </pc:sldChg>
      <pc:sldChg chg="add">
        <pc:chgData name="Sherry Yang" userId="38638dfb-225a-4149-b1f6-35a16516ccd6" providerId="ADAL" clId="{CC39F8BF-546F-4337-9F26-19A532065BC4}" dt="2024-05-15T22:40:13.327" v="16"/>
        <pc:sldMkLst>
          <pc:docMk/>
          <pc:sldMk cId="287664866" sldId="2147479706"/>
        </pc:sldMkLst>
      </pc:sldChg>
      <pc:sldChg chg="add">
        <pc:chgData name="Sherry Yang" userId="38638dfb-225a-4149-b1f6-35a16516ccd6" providerId="ADAL" clId="{CC39F8BF-546F-4337-9F26-19A532065BC4}" dt="2024-05-15T22:37:40.996" v="0"/>
        <pc:sldMkLst>
          <pc:docMk/>
          <pc:sldMk cId="1056808785" sldId="2147479707"/>
        </pc:sldMkLst>
      </pc:sldChg>
      <pc:sldChg chg="add">
        <pc:chgData name="Sherry Yang" userId="38638dfb-225a-4149-b1f6-35a16516ccd6" providerId="ADAL" clId="{CC39F8BF-546F-4337-9F26-19A532065BC4}" dt="2024-05-15T22:37:40.996" v="0"/>
        <pc:sldMkLst>
          <pc:docMk/>
          <pc:sldMk cId="3642374937" sldId="2147480272"/>
        </pc:sldMkLst>
      </pc:sldChg>
      <pc:sldChg chg="add">
        <pc:chgData name="Sherry Yang" userId="38638dfb-225a-4149-b1f6-35a16516ccd6" providerId="ADAL" clId="{CC39F8BF-546F-4337-9F26-19A532065BC4}" dt="2024-05-15T22:37:40.996" v="0"/>
        <pc:sldMkLst>
          <pc:docMk/>
          <pc:sldMk cId="1171735809" sldId="2147480273"/>
        </pc:sldMkLst>
      </pc:sldChg>
      <pc:sldChg chg="add">
        <pc:chgData name="Sherry Yang" userId="38638dfb-225a-4149-b1f6-35a16516ccd6" providerId="ADAL" clId="{CC39F8BF-546F-4337-9F26-19A532065BC4}" dt="2024-05-15T22:37:40.996" v="0"/>
        <pc:sldMkLst>
          <pc:docMk/>
          <pc:sldMk cId="1147325668" sldId="21474802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6/14/2024 9:13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6/14/2024 9:12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introduction-generative-ai/"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oai/get-gpt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n-us/azure/cognitive-services/openai/concepts/model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RAI"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content is meant to be taught in companion to: </a:t>
            </a:r>
            <a:r>
              <a:rPr lang="it-IT" dirty="0">
                <a:hlinkClick r:id="rId3"/>
              </a:rPr>
              <a:t>Microsoft Azure AI Fundamentals: Generative AI - Training | Microsoft Learn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and developers can train their own language models from scratch, but in most cases it’s more practical to use an existing </a:t>
            </a:r>
            <a:r>
              <a:rPr lang="en-US" i="1" dirty="0"/>
              <a:t>foundation</a:t>
            </a:r>
            <a:r>
              <a:rPr lang="en-US" i="0" dirty="0"/>
              <a:t> model, and optionally </a:t>
            </a:r>
            <a:r>
              <a:rPr lang="en-US" i="1" dirty="0"/>
              <a:t>fine-tune</a:t>
            </a:r>
            <a:r>
              <a:rPr lang="en-US" i="0" dirty="0"/>
              <a:t> it with your own training data. There are many sources of model that you can use.</a:t>
            </a:r>
          </a:p>
          <a:p>
            <a:endParaRPr lang="en-US" i="0" dirty="0"/>
          </a:p>
          <a:p>
            <a:r>
              <a:rPr lang="en-US" i="0" dirty="0"/>
              <a:t>On Microsoft Azure, the Azure OpenAI Service includes a curated set of models from OpenAI, hosted in Azure. This offers the benefit of cutting-edge language models like the </a:t>
            </a:r>
            <a:r>
              <a:rPr lang="en-US" i="1" dirty="0"/>
              <a:t>generative pre-trained transformer</a:t>
            </a:r>
            <a:r>
              <a:rPr lang="en-US" i="0" dirty="0"/>
              <a:t> (GPT) collection of models (on which ChatGPT and Microsoft's own generative AI services are based)  as well as the DALL-E model for image generation. Using these models from the Azure OpenAI service means that you also get the benefit of a secure, scalable Azure cloud platform in which the models are hosted.</a:t>
            </a:r>
          </a:p>
          <a:p>
            <a:endParaRPr lang="en-US" i="0" dirty="0"/>
          </a:p>
          <a:p>
            <a:r>
              <a:rPr lang="en-US" i="0" dirty="0"/>
              <a:t>The Azure OpenAI models are included in the Model Catalog, a curated source of models for data scientists and developers using Azure AI Studio and Azure Machine Learning. In addition to the Azure OpenAI models, the model catalog includes the latest open-source models from Microsoft and multiple partners, including:</a:t>
            </a:r>
          </a:p>
          <a:p>
            <a:pPr marL="171450" indent="-171450">
              <a:buFont typeface="Arial" panose="020B0604020202020204" pitchFamily="34" charset="0"/>
              <a:buChar char="•"/>
            </a:pPr>
            <a:r>
              <a:rPr lang="en-US" dirty="0"/>
              <a:t>OpenAI</a:t>
            </a:r>
          </a:p>
          <a:p>
            <a:pPr marL="171450" indent="-171450">
              <a:buFont typeface="Arial" panose="020B0604020202020204" pitchFamily="34" charset="0"/>
              <a:buChar char="•"/>
            </a:pPr>
            <a:r>
              <a:rPr lang="en-US" dirty="0" err="1"/>
              <a:t>HuggingFace</a:t>
            </a:r>
            <a:endParaRPr lang="en-US" dirty="0"/>
          </a:p>
          <a:p>
            <a:pPr marL="171450" indent="-171450">
              <a:buFont typeface="Arial" panose="020B0604020202020204" pitchFamily="34" charset="0"/>
              <a:buChar char="•"/>
            </a:pPr>
            <a:r>
              <a:rPr lang="en-US" dirty="0"/>
              <a:t>Mistral</a:t>
            </a:r>
          </a:p>
          <a:p>
            <a:pPr marL="171450" indent="-171450">
              <a:buFont typeface="Arial" panose="020B0604020202020204" pitchFamily="34" charset="0"/>
              <a:buChar char="•"/>
            </a:pPr>
            <a:r>
              <a:rPr lang="en-US" dirty="0"/>
              <a:t>Meta</a:t>
            </a:r>
          </a:p>
          <a:p>
            <a:pPr marL="0" indent="0">
              <a:buFont typeface="Arial" panose="020B0604020202020204" pitchFamily="34" charset="0"/>
              <a:buNone/>
            </a:pPr>
            <a:r>
              <a:rPr lang="en-US" dirty="0"/>
              <a:t>and others.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1489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language models available that you can use to power generative AI applications. In general, language models can be considered in two categorize: </a:t>
            </a:r>
            <a:r>
              <a:rPr lang="en-US" i="1" dirty="0"/>
              <a:t>Large Language Models </a:t>
            </a:r>
            <a:r>
              <a:rPr lang="en-US" dirty="0"/>
              <a:t>(LLMs) and </a:t>
            </a:r>
            <a:r>
              <a:rPr lang="en-US" i="1" dirty="0"/>
              <a:t>Small Language models </a:t>
            </a:r>
            <a:r>
              <a:rPr lang="en-US" dirty="0"/>
              <a:t>(SLMs).</a:t>
            </a:r>
          </a:p>
          <a:p>
            <a:endParaRPr lang="en-US" dirty="0"/>
          </a:p>
          <a:p>
            <a:r>
              <a:rPr lang="en-US" dirty="0"/>
              <a:t>LLMs are trained with vast quantities of text that represents a wide range of general subject matter – typically by sourcing data from the Internet and other generally available publications. When trained, LLMs have many billions (even trillions) of parameters (weights that can be applied to vector embeddings to calculate predicted token sequences), enabling them to exhibit comprehensive language generation capabilities in a wide range of conversational contexts. However, their large size can impact their performance and make them difficult to deploy locally on devices and computers. Additionally, if you want to </a:t>
            </a:r>
            <a:r>
              <a:rPr lang="en-US" i="1" dirty="0"/>
              <a:t>fine-tune</a:t>
            </a:r>
            <a:r>
              <a:rPr lang="en-US" i="0" dirty="0"/>
              <a:t> the model with additional data to customize its conversational subject expertise, the process can be time-consuming, and expensive in terms of the compute power required to perform the additional training.</a:t>
            </a:r>
          </a:p>
          <a:p>
            <a:endParaRPr lang="en-US" i="0" dirty="0"/>
          </a:p>
          <a:p>
            <a:r>
              <a:rPr lang="en-US" i="0" dirty="0"/>
              <a:t>Conversely, SLMs are trained with smaller, more subject-focused datasets and typically have fewer parameters than LLMs. This focused vocabulary makes them very effective in specific conversational topics, but less effective at more general language generation. The smaller size of SLMs can provide more options for deployment, including local deployment to devices and on-premises computers; and makes them faster and easier to fine-tune.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3110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Copilots are generative AI assistants that are integrated into applications often as chat interfaces. They provide contextualized support for common tasks in those applications.</a:t>
            </a:r>
          </a:p>
          <a:p>
            <a:endParaRPr lang="en-US" altLang="zh-CN" dirty="0"/>
          </a:p>
          <a:p>
            <a:pPr marL="0" indent="0">
              <a:spcBef>
                <a:spcPts val="500"/>
              </a:spcBef>
              <a:buFont typeface="Arial" panose="020B0604020202020204" pitchFamily="34" charset="0"/>
              <a:buNone/>
            </a:pPr>
            <a:r>
              <a:rPr lang="en-US" altLang="zh-CN" sz="1800" dirty="0"/>
              <a:t>Business users can use copilots to boost their productivity and creativity with AI-generated content and automation of tasks.</a:t>
            </a:r>
          </a:p>
          <a:p>
            <a:pPr marL="0" indent="0">
              <a:spcBef>
                <a:spcPts val="500"/>
              </a:spcBef>
              <a:buFont typeface="Arial" panose="020B0604020202020204" pitchFamily="34" charset="0"/>
              <a:buNone/>
            </a:pPr>
            <a:r>
              <a:rPr lang="en-US" altLang="zh-CN" sz="1800" dirty="0"/>
              <a:t>Developers can extend copilots by creating plug-ins that integrate them into business processes and data, or even create custom copilots to build generative AI capabilities into apps and services.</a:t>
            </a:r>
          </a:p>
          <a:p>
            <a:endParaRPr lang="en-US" altLang="zh-CN" dirty="0"/>
          </a:p>
          <a:p>
            <a:r>
              <a:rPr lang="en-US" altLang="zh-CN" dirty="0"/>
              <a:t>The slide shows Microsoft Copilot for Microsoft 365, which enables you to summon a chat assistant whenever you are working in Windows or a Microsoft 365 application (such as Microsoft Outlook or Microsoft Word). Using a copilot like this can help you get more things done in less time.</a:t>
            </a:r>
          </a:p>
          <a:p>
            <a:endParaRPr lang="en-US" altLang="zh-CN" dirty="0"/>
          </a:p>
          <a:p>
            <a:r>
              <a:rPr lang="en-US" altLang="zh-CN" dirty="0"/>
              <a:t>On the next few slides, we’ll explore some of the ways in which Microsoft Coplot has been integrated into apps to provide contextual assistance.</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08941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levels of copilot adoption in an organization.</a:t>
            </a:r>
          </a:p>
          <a:p>
            <a:endParaRPr lang="en-US" dirty="0"/>
          </a:p>
          <a:p>
            <a:pPr marL="228600" indent="-228600">
              <a:buAutoNum type="arabicPeriod"/>
            </a:pPr>
            <a:r>
              <a:rPr lang="en-US" dirty="0"/>
              <a:t>You can use off-the-shelf coplots, like Microsoft Copilot for Microsoft 365 to empower users and increase their productivity.</a:t>
            </a:r>
          </a:p>
          <a:p>
            <a:pPr marL="228600" indent="-228600">
              <a:buAutoNum type="arabicPeriod"/>
            </a:pPr>
            <a:r>
              <a:rPr lang="en-US" dirty="0"/>
              <a:t>You can extend Microsoft Copilot to support custom business processes or tasks, using your own data to control how Copilot responds to user prompts in your organization.</a:t>
            </a:r>
          </a:p>
          <a:p>
            <a:pPr marL="228600" indent="-228600">
              <a:buAutoNum type="arabicPeriod"/>
            </a:pPr>
            <a:r>
              <a:rPr lang="en-US" dirty="0"/>
              <a:t>You can build custom copilots to integrate generative AI into business apps or to create unique experiences for your customers.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7917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Microsoft Copilot to browse the web more effectively. The Microsoft Copilot app </a:t>
            </a:r>
            <a:r>
              <a:rPr lang="en-US" i="0" dirty="0"/>
              <a:t>at </a:t>
            </a:r>
            <a:r>
              <a:rPr lang="en-US" sz="900" i="0" dirty="0"/>
              <a:t>https://copilot.microsoft.com provides Microsoft Copilot’s home on the web. You can go here to ask questions and generate content, such as text and images. Signing in with a work or school account enables you to use Copilot in the context of your organization’s data and services – enabling you to get assistance with internal resources and information.</a:t>
            </a:r>
          </a:p>
          <a:p>
            <a:endParaRPr lang="en-US" sz="900" i="0" dirty="0"/>
          </a:p>
          <a:p>
            <a:r>
              <a:rPr lang="en-US" dirty="0"/>
              <a:t>Microsoft Copilot for Microsoft 365 integrates Copilot into the productivity applications that information workers use every day.</a:t>
            </a:r>
          </a:p>
          <a:p>
            <a:endParaRPr lang="en-US" dirty="0"/>
          </a:p>
          <a:p>
            <a:r>
              <a:rPr lang="en-US" dirty="0"/>
              <a:t>For example:</a:t>
            </a:r>
          </a:p>
          <a:p>
            <a:pPr marL="171450" indent="-171450">
              <a:buFont typeface="Arial" panose="020B0604020202020204" pitchFamily="34" charset="0"/>
              <a:buChar char="•"/>
            </a:pPr>
            <a:r>
              <a:rPr lang="en-US" dirty="0"/>
              <a:t>You can use Copilot in Microsoft Word to generate a new document based on a natural language prompt, and then refine, summarize, and improve the document with a few prompts.</a:t>
            </a:r>
          </a:p>
          <a:p>
            <a:pPr marL="171450" indent="-171450">
              <a:buFont typeface="Arial" panose="020B0604020202020204" pitchFamily="34" charset="0"/>
              <a:buChar char="•"/>
            </a:pPr>
            <a:r>
              <a:rPr lang="en-US" dirty="0"/>
              <a:t>You can use Copilot in Microsoft PowerPoint to create a whole presentation based on the contents of a document or email, and then add graphics, reformat slides, and otherwise improve your presentation.</a:t>
            </a:r>
          </a:p>
          <a:p>
            <a:pPr marL="171450" indent="-171450">
              <a:buFont typeface="Arial" panose="020B0604020202020204" pitchFamily="34" charset="0"/>
              <a:buChar char="•"/>
            </a:pPr>
            <a:r>
              <a:rPr lang="en-US" dirty="0"/>
              <a:t>In Microsoft Outlook, Copilot can help you summarize your emails, check your schedule, and even find relevant emails and documents to prepare for meetings.</a:t>
            </a:r>
          </a:p>
          <a:p>
            <a:endParaRPr lang="en-US" dirty="0"/>
          </a:p>
          <a:p>
            <a:r>
              <a:rPr lang="en-US" dirty="0"/>
              <a:t>These are just some examples of how you can use Microsoft Copilot for Microsoft 365. There’s lots more you can accomplish in Windows, Excel, Teams, and other apps. Learn more at https://www.microsoft.com/microsoft-365/enterprise/copilot-for-microsoft-365</a:t>
            </a:r>
          </a:p>
          <a:p>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17874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Dynamic 365 is a suite of business tools that help users in specific roles perform business processes. Copilot for Dynamics 365 provides contextualized assistance in these tools to help users be more efficient and effective.</a:t>
            </a:r>
          </a:p>
          <a:p>
            <a:endParaRPr lang="en-US" dirty="0"/>
          </a:p>
          <a:p>
            <a:pPr marL="0" indent="0">
              <a:buFont typeface="Arial" panose="020B0604020202020204" pitchFamily="34" charset="0"/>
              <a:buNone/>
            </a:pPr>
            <a:r>
              <a:rPr lang="en-US" dirty="0"/>
              <a:t>For example:</a:t>
            </a:r>
          </a:p>
          <a:p>
            <a:pPr marL="171450" indent="-171450">
              <a:buFont typeface="Arial" panose="020B0604020202020204" pitchFamily="34" charset="0"/>
              <a:buChar char="•"/>
            </a:pPr>
            <a:r>
              <a:rPr lang="en-US" dirty="0"/>
              <a:t>Sales professionals can use Copilot to quickly find relevant customer and industry information by integrating with the company’s customer relationship management (CRM) database and beyond. This can enable an account manager to quickly review and qualify a lead, generate a proposal, and set up a customer engagement to close the deal.</a:t>
            </a:r>
          </a:p>
          <a:p>
            <a:pPr marL="171450" indent="-171450">
              <a:buFont typeface="Arial" panose="020B0604020202020204" pitchFamily="34" charset="0"/>
              <a:buChar char="•"/>
            </a:pPr>
            <a:r>
              <a:rPr lang="en-US" dirty="0"/>
              <a:t>Customer service agents can use Copilot in Dynamics 365 Customer Service to analyze support tickets, research similar issues, find resolutions, and communicate them to users with only a few clicks and prompts.</a:t>
            </a:r>
          </a:p>
          <a:p>
            <a:endParaRPr lang="en-US" dirty="0"/>
          </a:p>
          <a:p>
            <a:r>
              <a:rPr lang="en-US" dirty="0"/>
              <a:t>Learn more at https://www.microsoft.com/dynamics-365/solutions/ai</a:t>
            </a:r>
          </a:p>
          <a:p>
            <a:endParaRPr lang="en-US" dirty="0"/>
          </a:p>
          <a:p>
            <a:r>
              <a:rPr lang="en-US" dirty="0"/>
              <a:t>Data analysts need to work with code and visualization tools in order to analyze data and report insights.</a:t>
            </a:r>
          </a:p>
          <a:p>
            <a:endParaRPr lang="en-US" dirty="0"/>
          </a:p>
          <a:p>
            <a:r>
              <a:rPr lang="en-US" dirty="0"/>
              <a:t>In Microsoft Fabric, Copilot enables analysts to automatically generate the code they need to analyze, manipulate, and visualize data in Spark notebooks</a:t>
            </a:r>
          </a:p>
          <a:p>
            <a:r>
              <a:rPr lang="en-US" dirty="0"/>
              <a:t>When creating Power BI reports, Copilot can analyze your data and then suggest and create appropriate data visualizations from it.</a:t>
            </a:r>
          </a:p>
          <a:p>
            <a:endParaRPr lang="en-US" dirty="0"/>
          </a:p>
          <a:p>
            <a:r>
              <a:rPr lang="en-US" dirty="0"/>
              <a:t>For more information, see https://learn.microsoft.com/fabric/get-started/copilot-fabric-overview.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76048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Copilot for Azure is integrated into the Azure portal and can assist infrastructure administrators as they work with Azure cloud services For more information, see https://azure.microsoft.com/products/copilot.</a:t>
            </a:r>
          </a:p>
          <a:p>
            <a:endParaRPr lang="en-US" dirty="0"/>
          </a:p>
          <a:p>
            <a:r>
              <a:rPr lang="en-US" dirty="0"/>
              <a:t>Microsoft Copilot for Security provides assistance for security professionals as the assess, mitigate, and respond to security threats. For more information, see https://www.microsoft.com/security/business/ai-machine-learning/microsoft-copilot-security.</a:t>
            </a:r>
          </a:p>
          <a:p>
            <a:endParaRPr lang="en-US" dirty="0"/>
          </a:p>
          <a:p>
            <a:r>
              <a:rPr lang="en-US" dirty="0"/>
              <a:t>GitHub is the world’s most popular place for developers to manage their code and develop applications. GitHub Copilot helps developers maximize their productivity by:</a:t>
            </a:r>
          </a:p>
          <a:p>
            <a:endParaRPr lang="en-US" dirty="0"/>
          </a:p>
          <a:p>
            <a:pPr marL="285750" indent="-285750">
              <a:spcBef>
                <a:spcPts val="500"/>
              </a:spcBef>
              <a:buFont typeface="Arial" panose="020B0604020202020204" pitchFamily="34" charset="0"/>
              <a:buChar char="•"/>
            </a:pPr>
            <a:r>
              <a:rPr lang="en-US" altLang="zh-CN" sz="800" dirty="0"/>
              <a:t>Analyzing and explaining code</a:t>
            </a:r>
          </a:p>
          <a:p>
            <a:pPr marL="285750" indent="-285750">
              <a:spcBef>
                <a:spcPts val="500"/>
              </a:spcBef>
              <a:buFont typeface="Arial" panose="020B0604020202020204" pitchFamily="34" charset="0"/>
              <a:buChar char="•"/>
            </a:pPr>
            <a:r>
              <a:rPr lang="en-US" altLang="zh-CN" sz="800" dirty="0"/>
              <a:t>Adding code documentation</a:t>
            </a:r>
          </a:p>
          <a:p>
            <a:pPr marL="285750" indent="-285750">
              <a:spcBef>
                <a:spcPts val="500"/>
              </a:spcBef>
              <a:buFont typeface="Arial" panose="020B0604020202020204" pitchFamily="34" charset="0"/>
              <a:buChar char="•"/>
            </a:pPr>
            <a:r>
              <a:rPr lang="en-US" altLang="zh-CN" sz="800" dirty="0"/>
              <a:t>Generating new code based on natural language prompts</a:t>
            </a:r>
          </a:p>
          <a:p>
            <a:pPr marL="285750" indent="-285750">
              <a:spcBef>
                <a:spcPts val="500"/>
              </a:spcBef>
              <a:buFont typeface="Arial" panose="020B0604020202020204" pitchFamily="34" charset="0"/>
              <a:buChar char="•"/>
            </a:pPr>
            <a:r>
              <a:rPr lang="en-US" altLang="zh-CN" sz="800" dirty="0"/>
              <a:t>Refactoring and optimizing code</a:t>
            </a:r>
          </a:p>
          <a:p>
            <a:pPr marL="285750" indent="-285750">
              <a:spcBef>
                <a:spcPts val="500"/>
              </a:spcBef>
              <a:buFont typeface="Arial" panose="020B0604020202020204" pitchFamily="34" charset="0"/>
              <a:buChar char="•"/>
            </a:pPr>
            <a:r>
              <a:rPr lang="en-US" altLang="zh-CN" sz="800" dirty="0"/>
              <a:t>Generating test case code for existing functions</a:t>
            </a:r>
          </a:p>
          <a:p>
            <a:pPr marL="285750" marR="0" lvl="0" indent="-285750" algn="l" defTabSz="914367" rtl="0" eaLnBrk="1" fontAlgn="auto" latinLnBrk="0" hangingPunct="1">
              <a:lnSpc>
                <a:spcPct val="90000"/>
              </a:lnSpc>
              <a:spcBef>
                <a:spcPts val="500"/>
              </a:spcBef>
              <a:spcAft>
                <a:spcPts val="333"/>
              </a:spcAft>
              <a:buClrTx/>
              <a:buSzTx/>
              <a:buFont typeface="Arial" panose="020B0604020202020204" pitchFamily="34" charset="0"/>
              <a:buChar char="•"/>
              <a:tabLst/>
              <a:defRPr/>
            </a:pPr>
            <a:r>
              <a:rPr lang="en-US" altLang="zh-CN" sz="800" dirty="0"/>
              <a:t>Integrating into developer tools, like Microsoft Visual Studio Code</a:t>
            </a:r>
          </a:p>
          <a:p>
            <a:pPr marL="285750" indent="-285750">
              <a:spcBef>
                <a:spcPts val="500"/>
              </a:spcBef>
              <a:buFont typeface="Arial" panose="020B0604020202020204" pitchFamily="34" charset="0"/>
              <a:buChar char="•"/>
            </a:pPr>
            <a:r>
              <a:rPr lang="en-US" altLang="zh-CN" sz="800" dirty="0"/>
              <a:t>and more…</a:t>
            </a:r>
          </a:p>
          <a:p>
            <a:endParaRPr lang="en-US" dirty="0"/>
          </a:p>
          <a:p>
            <a:r>
              <a:rPr lang="en-US" dirty="0"/>
              <a:t>For more information see https://github.com/features/copilot.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86931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some copilots provide buttons and other visual tools to interact with a language model, often you will use a copilot by typing (or speaking) a natural language prompt The specific prompt that will yield the most effective results can vary depending on the specific task you’re trying to accomplish, the copilot being used, and the language model it uses to support generative AI.. However, there are some common prompting techniques you can apply to get the best out of your copilot:</a:t>
            </a:r>
          </a:p>
          <a:p>
            <a:endParaRPr lang="en-US" dirty="0"/>
          </a:p>
          <a:p>
            <a:pPr marL="342900" indent="-342900" algn="l">
              <a:buClr>
                <a:srgbClr val="C00000"/>
              </a:buClr>
              <a:buAutoNum type="arabicPeriod"/>
            </a:pPr>
            <a:r>
              <a:rPr lang="en-US" sz="900" dirty="0"/>
              <a:t>Start with a specific goal for what you want the copilot to do – be explicit</a:t>
            </a:r>
          </a:p>
          <a:p>
            <a:pPr marL="342900" indent="-342900" algn="l">
              <a:buClr>
                <a:srgbClr val="C00000"/>
              </a:buClr>
              <a:buAutoNum type="arabicPeriod"/>
            </a:pPr>
            <a:r>
              <a:rPr lang="en-US" sz="900" dirty="0"/>
              <a:t>Provide a source to </a:t>
            </a:r>
            <a:r>
              <a:rPr lang="en-US" sz="900" i="1" dirty="0"/>
              <a:t>ground</a:t>
            </a:r>
            <a:r>
              <a:rPr lang="en-US" sz="900" dirty="0"/>
              <a:t> the response in a specific scope of information  -this will help ensure the response is based in real data</a:t>
            </a:r>
          </a:p>
          <a:p>
            <a:pPr marL="342900" indent="-342900" algn="l">
              <a:buClr>
                <a:srgbClr val="C00000"/>
              </a:buClr>
              <a:buAutoNum type="arabicPeriod"/>
            </a:pPr>
            <a:r>
              <a:rPr lang="en-US" sz="900" dirty="0"/>
              <a:t>Add context – this can help the language model craft an appropriate response</a:t>
            </a:r>
          </a:p>
          <a:p>
            <a:pPr marL="342900" indent="-342900" algn="l">
              <a:buClr>
                <a:srgbClr val="C00000"/>
              </a:buClr>
              <a:buAutoNum type="arabicPeriod"/>
            </a:pPr>
            <a:r>
              <a:rPr lang="en-US" sz="900" dirty="0"/>
              <a:t>Set clear expectations for the response – be explicit about the format and scope of the expected results</a:t>
            </a:r>
          </a:p>
          <a:p>
            <a:pPr marL="342900" indent="-342900" algn="l">
              <a:buClr>
                <a:srgbClr val="C00000"/>
              </a:buClr>
              <a:buAutoNum type="arabicPeriod"/>
            </a:pPr>
            <a:r>
              <a:rPr lang="en-US" sz="900" dirty="0"/>
              <a:t>Iterate based on your past prompts and responses to refine the output</a:t>
            </a:r>
          </a:p>
          <a:p>
            <a:pPr marL="0" indent="0" algn="l">
              <a:buClr>
                <a:srgbClr val="C00000"/>
              </a:buClr>
              <a:buNone/>
            </a:pPr>
            <a:endParaRPr lang="en-US" sz="900" dirty="0"/>
          </a:p>
          <a:p>
            <a:pPr marL="0" indent="0" algn="l">
              <a:buClr>
                <a:srgbClr val="C00000"/>
              </a:buClr>
              <a:buNone/>
            </a:pPr>
            <a:r>
              <a:rPr lang="en-US" sz="900" dirty="0"/>
              <a:t>In most cases, a copilot does not just send your prompt as-is to the language model. Usually, your prompt is augmented with:</a:t>
            </a:r>
          </a:p>
          <a:p>
            <a:pPr marL="171450" indent="-171450" algn="l">
              <a:buClr>
                <a:srgbClr val="C00000"/>
              </a:buClr>
              <a:buFont typeface="Arial" panose="020B0604020202020204" pitchFamily="34" charset="0"/>
              <a:buChar char="•"/>
            </a:pPr>
            <a:r>
              <a:rPr lang="en-US" sz="900" dirty="0"/>
              <a:t>A system message that sets conditions and constraints for the language model behavior.</a:t>
            </a:r>
          </a:p>
          <a:p>
            <a:pPr marL="171450" indent="-171450" algn="l">
              <a:buClr>
                <a:srgbClr val="C00000"/>
              </a:buClr>
              <a:buFont typeface="Arial" panose="020B0604020202020204" pitchFamily="34" charset="0"/>
              <a:buChar char="•"/>
            </a:pPr>
            <a:r>
              <a:rPr lang="en-US" sz="900" dirty="0"/>
              <a:t>The conversation history for the current session, including past prompts and responses – this enables you to refine the response iteratively while maintaining the context of the conversation</a:t>
            </a:r>
          </a:p>
          <a:p>
            <a:pPr marL="171450" indent="-171450" algn="l">
              <a:buClr>
                <a:srgbClr val="C00000"/>
              </a:buClr>
              <a:buFont typeface="Arial" panose="020B0604020202020204" pitchFamily="34" charset="0"/>
              <a:buChar char="•"/>
            </a:pPr>
            <a:r>
              <a:rPr lang="en-US" sz="900" dirty="0"/>
              <a:t>The current prompt – potentially optimized by the copilot to reword it appropriately for the model or to add additional grounding data.to scope the response.</a:t>
            </a:r>
          </a:p>
          <a:p>
            <a:pPr marL="0" indent="0" algn="l">
              <a:buClr>
                <a:srgbClr val="C00000"/>
              </a:buClr>
              <a:buNone/>
            </a:pPr>
            <a:endParaRPr lang="en-US" sz="900" dirty="0"/>
          </a:p>
          <a:p>
            <a:pPr marL="0" indent="0" algn="l">
              <a:buClr>
                <a:srgbClr val="C00000"/>
              </a:buClr>
              <a:buNone/>
            </a:pPr>
            <a:r>
              <a:rPr lang="en-US" sz="900" dirty="0"/>
              <a:t>The success you have with copilots (and generative AI in general) depends largely on how well you craft your prompts. The importance of using good prompts has led to a new discipline of </a:t>
            </a:r>
            <a:r>
              <a:rPr lang="en-US" sz="900" i="1" dirty="0"/>
              <a:t>prompt engineering</a:t>
            </a:r>
            <a:r>
              <a:rPr lang="en-US" sz="900" i="0" dirty="0"/>
              <a:t>.</a:t>
            </a:r>
            <a:endParaRPr lang="en-US" sz="900" dirty="0"/>
          </a:p>
          <a:p>
            <a:pPr marL="0" indent="0" algn="l">
              <a:buClr>
                <a:srgbClr val="C00000"/>
              </a:buClr>
              <a:buNone/>
            </a:pPr>
            <a:endParaRPr lang="en-US" sz="900"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5912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organization makes the decision to customize Microsoft copilot or develop custom copilots. Microsoft provides two tools that you can use:</a:t>
            </a:r>
          </a:p>
          <a:p>
            <a:endParaRPr lang="en-US" dirty="0"/>
          </a:p>
          <a:p>
            <a:r>
              <a:rPr lang="en-US" dirty="0"/>
              <a:t>Copilot Studio is designed to work well for low-code development scenarios in which technically proficient business users or developers can create conversational AI experiences. The resulting copilot is a fully managed SaaS (software as a service) solution, hosted in your Microsoft 365 environment and delivered through chat channels like Microsoft Teams. With Copilot Studio, the infrastructure considerations and model deployment details are taken care of for you, making it easy to focus on creating an effective solution. For more information, see https://www.microsoft.com/microsoft-copilot/microsoft-copilot-studio</a:t>
            </a:r>
          </a:p>
          <a:p>
            <a:endParaRPr lang="en-US" dirty="0"/>
          </a:p>
          <a:p>
            <a:r>
              <a:rPr lang="en-US" dirty="0"/>
              <a:t>Azure AI Studio is a </a:t>
            </a:r>
            <a:r>
              <a:rPr lang="en-US" dirty="0" err="1"/>
              <a:t>PasS</a:t>
            </a:r>
            <a:r>
              <a:rPr lang="en-US" dirty="0"/>
              <a:t> (platform as a service) development portal for professional software developers that gives you full control over the language model you want to use, including the capability to finetune the model with your own data. You can define prompt flows that orchestrate conversation flow and integrate your own data augmentation and prompt engineering logic, and you can deploy the resulting copilot service in the cloud and consume it from custom-developed apps and services. For more information, see https://azure.microsoft.com/products/ai-studio/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12101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00" b="1" i="0" kern="1200" dirty="0">
                <a:solidFill>
                  <a:schemeClr val="tx1"/>
                </a:solidFill>
                <a:effectLst/>
                <a:latin typeface="Segoe UI" panose="020B0502040204020203" pitchFamily="34" charset="0"/>
                <a:ea typeface="+mn-ea"/>
                <a:cs typeface="+mn-cs"/>
              </a:rPr>
              <a:t>Note:</a:t>
            </a:r>
          </a:p>
          <a:p>
            <a:r>
              <a:rPr lang="en-US" altLang="zh-CN" sz="800" b="0" i="0" kern="1200" dirty="0">
                <a:solidFill>
                  <a:schemeClr val="tx1"/>
                </a:solidFill>
                <a:effectLst/>
                <a:latin typeface="Segoe UI" panose="020B0502040204020203" pitchFamily="34" charset="0"/>
                <a:ea typeface="+mn-ea"/>
                <a:cs typeface="+mn-cs"/>
              </a:rPr>
              <a:t>To complete this exercise, you will need a Microsoft 365 account with access to Copilot for Microsoft 365, or a personal Microsoft account and the Microsoft Edge browser.</a:t>
            </a:r>
          </a:p>
          <a:p>
            <a:endParaRPr lang="en-US" altLang="zh-CN" sz="800" b="0" i="0" kern="1200" dirty="0">
              <a:solidFill>
                <a:schemeClr val="tx1"/>
              </a:solidFill>
              <a:effectLst/>
              <a:latin typeface="Segoe UI" panose="020B0502040204020203" pitchFamily="34" charset="0"/>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1F11FDA-85AE-4581-B145-1E81B37049C3}" type="datetime8">
              <a:rPr lang="en-US" smtClean="0"/>
              <a:t>6/14/2024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Estimated timing: </a:t>
            </a:r>
          </a:p>
          <a:p>
            <a:r>
              <a:rPr lang="en-US" dirty="0"/>
              <a:t>- Fundamentals of generative AI: 30 minutes</a:t>
            </a:r>
          </a:p>
          <a:p>
            <a:r>
              <a:rPr lang="en-US" dirty="0"/>
              <a:t>- Lab: Explore Microsoft Copilot: 40 minutes</a:t>
            </a:r>
          </a:p>
          <a:p>
            <a:r>
              <a:rPr lang="en-US" dirty="0"/>
              <a:t>- Fundamentals of Azure OpenAI Service: 30 minutes</a:t>
            </a:r>
          </a:p>
          <a:p>
            <a:r>
              <a:rPr lang="en-US" dirty="0"/>
              <a:t>- Explore responsible Generative AI: 10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7F103A-A677-41EC-8F8C-0770452452D4}" type="datetime8">
              <a:rPr lang="en-US" smtClean="0"/>
              <a:t>6/14/2024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000000"/>
                </a:solidFill>
                <a:effectLst/>
                <a:latin typeface="Segoe UI" panose="020B0502040204020203" pitchFamily="34" charset="0"/>
                <a:cs typeface="Segoe UI" panose="020B0502040204020203" pitchFamily="34" charset="0"/>
              </a:rPr>
              <a:t>https://learn.microsoft.com/en-us/training/modules/explore-azure-openai/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algn="l" rtl="0" fontAlgn="base"/>
            <a:r>
              <a:rPr lang="en-US" sz="880" b="0" i="0" dirty="0">
                <a:solidFill>
                  <a:srgbClr val="000000"/>
                </a:solidFill>
                <a:effectLst/>
                <a:latin typeface="Segoe UI" panose="020B0502040204020203" pitchFamily="34" charset="0"/>
                <a:cs typeface="Segoe UI" panose="020B0502040204020203" pitchFamily="34" charset="0"/>
              </a:rPr>
              <a:t>In other words, we’re going to… </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Describe Azure OpenAI workloads and access the Azure OpenAI Service</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Understand generative AI models</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Understand Azure OpenAI's language, code, and image capabilities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562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Service </a:t>
            </a:r>
            <a:r>
              <a:rPr lang="en-US" altLang="zh-CN" dirty="0"/>
              <a:t>brings together the best of </a:t>
            </a:r>
            <a:r>
              <a:rPr lang="en-US" altLang="zh-CN" dirty="0" err="1"/>
              <a:t>OpenAI's</a:t>
            </a:r>
            <a:r>
              <a:rPr lang="en-US" altLang="zh-CN" dirty="0"/>
              <a:t> cutting edge models and APIs with the security and scalability of the Azure cloud platform. Microsoft's partnership with </a:t>
            </a:r>
            <a:r>
              <a:rPr lang="en-US" altLang="zh-CN" dirty="0" err="1"/>
              <a:t>OpenAI</a:t>
            </a:r>
            <a:r>
              <a:rPr lang="en-US" altLang="zh-CN" dirty="0"/>
              <a:t> enables Azure </a:t>
            </a:r>
            <a:r>
              <a:rPr lang="en-US" altLang="zh-CN" dirty="0" err="1"/>
              <a:t>OpenAI</a:t>
            </a:r>
            <a:r>
              <a:rPr lang="en-US" altLang="zh-CN" dirty="0"/>
              <a:t> users to access the latest language model innovations.</a:t>
            </a:r>
          </a:p>
          <a:p>
            <a:endParaRPr lang="en-US" altLang="zh-CN" dirty="0"/>
          </a:p>
          <a:p>
            <a:r>
              <a:rPr lang="en-US" altLang="zh-CN" b="1" dirty="0"/>
              <a:t>Azure AI Studio</a:t>
            </a:r>
          </a:p>
          <a:p>
            <a:r>
              <a:rPr lang="en-US" altLang="zh-CN" dirty="0"/>
              <a:t>Developers can work with these models in Azure AI Studio, a web-based environment where AI professionals can deploy, test, and manage LLMs that support generative AI app development on Azure.</a:t>
            </a:r>
          </a:p>
          <a:p>
            <a:endParaRPr lang="en-US" altLang="zh-CN" dirty="0"/>
          </a:p>
          <a:p>
            <a:r>
              <a:rPr lang="en-US" altLang="zh-CN" dirty="0"/>
              <a:t>Within Azure AI Studio, you can deploy large language models, provide few-shot examples, and test them in Azure </a:t>
            </a:r>
            <a:r>
              <a:rPr lang="en-US" altLang="zh-CN" dirty="0" err="1"/>
              <a:t>OpenAI</a:t>
            </a:r>
            <a:r>
              <a:rPr lang="en-US" altLang="zh-CN" dirty="0"/>
              <a:t> Studio's Chat playground.</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1365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Azure OpenAI </a:t>
            </a:r>
            <a:r>
              <a:rPr lang="en-US" altLang="zh-CN" dirty="0"/>
              <a:t>brings together the best of OpenAI's cutting edge models and APIs with the security and scalability of the Azure cloud platform. Microsoft's partnership with </a:t>
            </a:r>
            <a:r>
              <a:rPr lang="en-US" altLang="zh-CN" dirty="0" err="1"/>
              <a:t>OpenAI</a:t>
            </a:r>
            <a:r>
              <a:rPr lang="en-US" altLang="zh-CN" dirty="0"/>
              <a:t> enables Azure </a:t>
            </a:r>
            <a:r>
              <a:rPr lang="en-US" altLang="zh-CN" dirty="0" err="1"/>
              <a:t>OpenAI</a:t>
            </a:r>
            <a:r>
              <a:rPr lang="en-US" altLang="zh-CN" dirty="0"/>
              <a:t> users to access the latest language model innovations.</a:t>
            </a:r>
          </a:p>
          <a:p>
            <a:endParaRPr lang="en-US" altLang="zh-CN" dirty="0"/>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GPT-4 models</a:t>
            </a:r>
            <a:r>
              <a:rPr lang="en-US" altLang="zh-CN" sz="882" b="0" i="0" kern="1200" dirty="0">
                <a:solidFill>
                  <a:schemeClr val="tx1"/>
                </a:solidFill>
                <a:effectLst/>
                <a:latin typeface="Segoe UI" panose="020B0502040204020203" pitchFamily="34" charset="0"/>
                <a:ea typeface="+mn-ea"/>
                <a:cs typeface="+mn-cs"/>
              </a:rPr>
              <a:t> are the latest generation of </a:t>
            </a:r>
            <a:r>
              <a:rPr lang="en-US" altLang="zh-CN" sz="882" b="0" i="1" kern="1200" dirty="0">
                <a:solidFill>
                  <a:schemeClr val="tx1"/>
                </a:solidFill>
                <a:effectLst/>
                <a:latin typeface="Segoe UI" panose="020B0502040204020203" pitchFamily="34" charset="0"/>
                <a:ea typeface="+mn-ea"/>
                <a:cs typeface="+mn-cs"/>
              </a:rPr>
              <a:t>generative pretrained</a:t>
            </a:r>
            <a:r>
              <a:rPr lang="en-US" altLang="zh-CN" sz="882" b="0" i="0" kern="1200" dirty="0">
                <a:solidFill>
                  <a:schemeClr val="tx1"/>
                </a:solidFill>
                <a:effectLst/>
                <a:latin typeface="Segoe UI" panose="020B0502040204020203" pitchFamily="34" charset="0"/>
                <a:ea typeface="+mn-ea"/>
                <a:cs typeface="+mn-cs"/>
              </a:rPr>
              <a:t> (GPT) models that can generate natural language and code completions based on natural language prompts. Access to GPT-4 models is currently restricted - for access, existing 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customers can apply by </a:t>
            </a:r>
            <a:r>
              <a:rPr lang="en-US" altLang="zh-CN" sz="882" b="0" i="0" u="none" strike="noStrike" kern="1200" dirty="0">
                <a:solidFill>
                  <a:schemeClr val="tx1"/>
                </a:solidFill>
                <a:effectLst/>
                <a:latin typeface="Segoe UI" panose="020B0502040204020203" pitchFamily="34" charset="0"/>
                <a:ea typeface="+mn-ea"/>
                <a:cs typeface="+mn-cs"/>
                <a:hlinkClick r:id="rId3"/>
              </a:rPr>
              <a:t>filling out this form</a:t>
            </a:r>
            <a:r>
              <a:rPr lang="en-US" altLang="zh-CN"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GPT 3.5 models</a:t>
            </a:r>
            <a:r>
              <a:rPr lang="en-US" altLang="zh-CN" sz="882" b="0" i="0" kern="1200" dirty="0">
                <a:solidFill>
                  <a:schemeClr val="tx1"/>
                </a:solidFill>
                <a:effectLst/>
                <a:latin typeface="Segoe UI" panose="020B0502040204020203" pitchFamily="34" charset="0"/>
                <a:ea typeface="+mn-ea"/>
                <a:cs typeface="+mn-cs"/>
              </a:rPr>
              <a:t> can generate natural language and code completions based on natural language prompts. In particular, </a:t>
            </a:r>
            <a:r>
              <a:rPr lang="en-US" altLang="zh-CN" sz="882" b="1" i="0" kern="1200" dirty="0">
                <a:solidFill>
                  <a:schemeClr val="tx1"/>
                </a:solidFill>
                <a:effectLst/>
                <a:latin typeface="Segoe UI" panose="020B0502040204020203" pitchFamily="34" charset="0"/>
                <a:ea typeface="+mn-ea"/>
                <a:cs typeface="+mn-cs"/>
              </a:rPr>
              <a:t>GPT-35-turbo</a:t>
            </a:r>
            <a:r>
              <a:rPr lang="en-US" altLang="zh-CN" sz="882" b="0" i="0" kern="1200" dirty="0">
                <a:solidFill>
                  <a:schemeClr val="tx1"/>
                </a:solidFill>
                <a:effectLst/>
                <a:latin typeface="Segoe UI" panose="020B0502040204020203" pitchFamily="34" charset="0"/>
                <a:ea typeface="+mn-ea"/>
                <a:cs typeface="+mn-cs"/>
              </a:rPr>
              <a:t> models are optimized for chat-based interactions and work well in most generative AI scenarios.</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Embeddings models</a:t>
            </a:r>
            <a:r>
              <a:rPr lang="en-US" altLang="zh-CN" sz="882" b="0" i="0" kern="1200" dirty="0">
                <a:solidFill>
                  <a:schemeClr val="tx1"/>
                </a:solidFill>
                <a:effectLst/>
                <a:latin typeface="Segoe UI" panose="020B0502040204020203" pitchFamily="34" charset="0"/>
                <a:ea typeface="+mn-ea"/>
                <a:cs typeface="+mn-cs"/>
              </a:rPr>
              <a:t> convert text into numeric vectors, and are useful in language analytics scenarios such as comparing text sources for similarities.</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DALL-E models</a:t>
            </a:r>
            <a:r>
              <a:rPr lang="en-US" altLang="zh-CN" sz="882" b="0" i="0" kern="1200" dirty="0">
                <a:solidFill>
                  <a:schemeClr val="tx1"/>
                </a:solidFill>
                <a:effectLst/>
                <a:latin typeface="Segoe UI" panose="020B0502040204020203" pitchFamily="34" charset="0"/>
                <a:ea typeface="+mn-ea"/>
                <a:cs typeface="+mn-cs"/>
              </a:rPr>
              <a:t> are used to generate images based on natural language prompts. Currently, DALL-E models are in preview. DALL-E models aren't listed in the 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Studio interface and don't need to be explicitly deployed.</a:t>
            </a:r>
          </a:p>
          <a:p>
            <a:endParaRPr lang="en-US" altLang="zh-CN" dirty="0"/>
          </a:p>
          <a:p>
            <a:r>
              <a:rPr lang="en-US" altLang="zh-CN" dirty="0"/>
              <a:t>Models differ by speed, cost, and how well they complete specific tasks. You can learn more about the differences and latest models offered in the </a:t>
            </a:r>
            <a:r>
              <a:rPr lang="en-US" altLang="zh-CN" b="0" i="0" u="none" strike="noStrike" dirty="0">
                <a:effectLst/>
                <a:latin typeface="Segoe UI" panose="020B0502040204020203" pitchFamily="34" charset="0"/>
                <a:hlinkClick r:id="rId4"/>
              </a:rPr>
              <a:t>Azure OpenAI Service documentation</a:t>
            </a:r>
            <a:r>
              <a:rPr lang="en-US" altLang="zh-CN" dirty="0"/>
              <a:t>.</a:t>
            </a:r>
          </a:p>
          <a:p>
            <a:endParaRPr lang="en-US" altLang="zh-CN" dirty="0"/>
          </a:p>
          <a:p>
            <a:endParaRPr lang="en-US" altLang="zh-CN"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31168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dirty="0">
                <a:solidFill>
                  <a:srgbClr val="171717"/>
                </a:solidFill>
                <a:latin typeface="Segoe UI" panose="020B0502040204020203" pitchFamily="34" charset="0"/>
                <a:cs typeface="Segoe UI" panose="020B0502040204020203" pitchFamily="34" charset="0"/>
              </a:rPr>
              <a:t>Currently you need to apply for access to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Once granted access, you can use the service by creating an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resource, like you would for other Azure services. Once the resource is created, you can use the service through REST APIs, Python SDK, or the web-based interface in the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Studio.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0" i="0" dirty="0">
              <a:solidFill>
                <a:srgbClr val="171717"/>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374151"/>
                </a:solidFill>
                <a:effectLst/>
                <a:latin typeface="Segoe UI" panose="020B0502040204020203" pitchFamily="34" charset="0"/>
                <a:cs typeface="Segoe UI" panose="020B0502040204020203" pitchFamily="34" charset="0"/>
              </a:rPr>
              <a:t>Understanding how to utilize Azure OpenAI is key:</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Azure OpenAI Studio is your space to construct and deploy AI models for software applications.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It leverages specific generative AI models tailored for various tasks.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Notable models include GPT-4, GPT-3.5, Embeddings models, and DALL-E models.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Playgrounds offer a code-free environment for experimentation.</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In the Chat playground, you can define how the model behaves using the assistant setup.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83758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161616"/>
                </a:solidFill>
                <a:effectLst/>
                <a:latin typeface="Segoe UI" panose="020B0502040204020203" pitchFamily="34" charset="0"/>
                <a:cs typeface="Segoe UI" panose="020B0502040204020203" pitchFamily="34" charset="0"/>
              </a:rPr>
              <a:t>Azure OpenAI's models process natural language and generate responses.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1" dirty="0">
                <a:latin typeface="Segoe UI" panose="020B0502040204020203" pitchFamily="34" charset="0"/>
                <a:cs typeface="Segoe UI" panose="020B0502040204020203" pitchFamily="34" charset="0"/>
              </a:rPr>
              <a:t>Application to New Use Cases</a:t>
            </a:r>
            <a:endParaRPr lang="en-US" sz="88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dirty="0">
                <a:latin typeface="Segoe UI" panose="020B0502040204020203" pitchFamily="34" charset="0"/>
                <a:cs typeface="Segoe UI" panose="020B0502040204020203" pitchFamily="34" charset="0"/>
              </a:rPr>
              <a:t>ChatGPT is an example.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Combines front-end UI and back-end generative AI model.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Available as a building block in OpenAI and Azure OpenAI APIs.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Developers customize for specific use cases.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ltLang="zh-CN" sz="882" b="1" i="0" kern="1200" dirty="0">
                <a:solidFill>
                  <a:schemeClr val="tx1"/>
                </a:solidFill>
                <a:effectLst/>
                <a:latin typeface="Segoe UI" panose="020B0502040204020203" pitchFamily="34" charset="0"/>
                <a:ea typeface="+mn-ea"/>
                <a:cs typeface="+mn-cs"/>
              </a:rPr>
              <a:t>GitHub Copilot</a:t>
            </a: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err="1">
                <a:solidFill>
                  <a:srgbClr val="374151"/>
                </a:solidFill>
                <a:effectLst/>
                <a:latin typeface="Segoe UI" panose="020B0502040204020203" pitchFamily="34" charset="0"/>
                <a:cs typeface="Segoe UI" panose="020B0502040204020203" pitchFamily="34" charset="0"/>
              </a:rPr>
              <a:t>OpenAI</a:t>
            </a:r>
            <a:r>
              <a:rPr lang="en-US" b="0" i="0" dirty="0">
                <a:solidFill>
                  <a:srgbClr val="374151"/>
                </a:solidFill>
                <a:effectLst/>
                <a:latin typeface="Segoe UI" panose="020B0502040204020203" pitchFamily="34" charset="0"/>
                <a:cs typeface="Segoe UI" panose="020B0502040204020203" pitchFamily="34" charset="0"/>
              </a:rPr>
              <a:t> partnered with GitHub to create GitHub Copilot, which they call an AI pair programmer. GitHub Copilot integrates the power of </a:t>
            </a:r>
            <a:r>
              <a:rPr lang="en-US" b="0" i="0" dirty="0" err="1">
                <a:solidFill>
                  <a:srgbClr val="374151"/>
                </a:solidFill>
                <a:effectLst/>
                <a:latin typeface="Segoe UI" panose="020B0502040204020203" pitchFamily="34" charset="0"/>
                <a:cs typeface="Segoe UI" panose="020B0502040204020203" pitchFamily="34" charset="0"/>
              </a:rPr>
              <a:t>OpenAI</a:t>
            </a:r>
            <a:r>
              <a:rPr lang="en-US" b="0" i="0" dirty="0">
                <a:solidFill>
                  <a:srgbClr val="374151"/>
                </a:solidFill>
                <a:effectLst/>
                <a:latin typeface="Segoe UI" panose="020B0502040204020203" pitchFamily="34" charset="0"/>
                <a:cs typeface="Segoe UI" panose="020B0502040204020203" pitchFamily="34" charset="0"/>
              </a:rPr>
              <a:t> Codex into a plugin for developer environments like Visual Studio Code.</a:t>
            </a:r>
          </a:p>
          <a:p>
            <a:pPr algn="l">
              <a:buFont typeface="Arial" panose="020B0604020202020204" pitchFamily="34" charset="0"/>
              <a:buNone/>
            </a:pP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a:solidFill>
                  <a:srgbClr val="374151"/>
                </a:solidFill>
                <a:effectLst/>
                <a:latin typeface="Segoe UI" panose="020B0502040204020203" pitchFamily="34" charset="0"/>
                <a:cs typeface="Segoe UI" panose="020B0502040204020203" pitchFamily="34" charset="0"/>
              </a:rPr>
              <a:t>Once the plugin is installed and enabled, you can start writing your code, and GitHub Copilot starts automatically suggesting the remainder of the function based on code comments or the function name.</a:t>
            </a:r>
          </a:p>
          <a:p>
            <a:pPr algn="l">
              <a:buFont typeface="Arial" panose="020B0604020202020204" pitchFamily="34" charset="0"/>
              <a:buNone/>
            </a:pP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a:solidFill>
                  <a:srgbClr val="374151"/>
                </a:solidFill>
                <a:effectLst/>
                <a:latin typeface="Segoe UI" panose="020B0502040204020203" pitchFamily="34" charset="0"/>
                <a:cs typeface="Segoe UI" panose="020B0502040204020203" pitchFamily="34" charset="0"/>
              </a:rPr>
              <a:t>GitHub Copilot offers multiple suggestions for code completion, which you can tab through using keyboard shortcuts. When given informative code comments, it can even suggest a function name along with the complete function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given the prompt "an elephant standing with a burger on top, style digital art", as shown in the above figure, the model generates digital art images depicting exactly what is asked for.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6/14/2024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586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a:latin typeface="Segoe UI Light"/>
                <a:cs typeface="Segoe UI Light"/>
              </a:rPr>
              <a:t>Instructors: we recommend you complete the exercise ahead of time. During class, you can demonstrate the service. </a:t>
            </a:r>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https://microsoftlearning.github.io/mslearn-ai-fundamentals/Instructions/Labs/13-azure-openai.html </a:t>
            </a:r>
          </a:p>
          <a:p>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Instructors: As access to Azure OpenAI service is by application, you can demo the lab in the link above. If you do not have access, you will also need to sign up for </a:t>
            </a:r>
            <a:r>
              <a:rPr lang="en-US" sz="900" b="1" i="0" u="none" strike="noStrike">
                <a:effectLst/>
                <a:latin typeface="Segoe UI" panose="020B0502040204020203" pitchFamily="34" charset="0"/>
                <a:hlinkClick r:id="rId3"/>
              </a:rPr>
              <a:t>Azure OpenAI access</a:t>
            </a:r>
            <a:r>
              <a:rPr lang="en-US" sz="900" b="0" i="0">
                <a:solidFill>
                  <a:srgbClr val="161616"/>
                </a:solidFill>
                <a:effectLst/>
                <a:latin typeface="Segoe UI" panose="020B0502040204020203" pitchFamily="34" charset="0"/>
              </a:rPr>
              <a:t> (including text and code models as well as DALL-E image generation).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000000"/>
                </a:solidFill>
                <a:effectLst/>
                <a:latin typeface="Segoe UI" panose="020B0502040204020203" pitchFamily="34" charset="0"/>
                <a:cs typeface="Segoe UI" panose="020B0502040204020203" pitchFamily="34" charset="0"/>
              </a:rPr>
              <a:t>https://learn.microsoft.com/training/modules/responsible-generative-ai/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0" i="0" dirty="0">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000000"/>
                </a:solidFill>
                <a:effectLst/>
                <a:latin typeface="Segoe UI" panose="020B0502040204020203" pitchFamily="34" charset="0"/>
                <a:cs typeface="Segoe UI" panose="020B0502040204020203" pitchFamily="34" charset="0"/>
              </a:rPr>
              <a:t>Let’s get started with the Learning Objective: </a:t>
            </a:r>
            <a:r>
              <a:rPr lang="en-US" sz="880" b="1" i="0" dirty="0">
                <a:solidFill>
                  <a:srgbClr val="161616"/>
                </a:solidFill>
                <a:effectLst/>
                <a:latin typeface="Segoe UI" panose="020B0502040204020203" pitchFamily="34" charset="0"/>
                <a:cs typeface="Segoe UI" panose="020B0502040204020203" pitchFamily="34" charset="0"/>
              </a:rPr>
              <a:t>Explore Responsible Generative AI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1" i="0" dirty="0">
              <a:solidFill>
                <a:srgbClr val="161616"/>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161616"/>
                </a:solidFill>
                <a:effectLst/>
                <a:latin typeface="Segoe UI" panose="020B0502040204020203" pitchFamily="34" charset="0"/>
              </a:rPr>
              <a:t>The learning objective explores a set of guidelines for responsible generative AI that has been defined by experts at Microsoft. The guidelines for responsible generative AI build on </a:t>
            </a:r>
            <a:r>
              <a:rPr lang="en-US" sz="880" b="0" i="0" u="none" strike="noStrike" dirty="0">
                <a:effectLst/>
                <a:latin typeface="Segoe UI" panose="020B0502040204020203" pitchFamily="34" charset="0"/>
                <a:hlinkClick r:id="rId3"/>
              </a:rPr>
              <a:t>Microsoft's Responsible AI standard</a:t>
            </a:r>
            <a:r>
              <a:rPr lang="en-US" sz="880" b="0" i="0" dirty="0">
                <a:solidFill>
                  <a:srgbClr val="161616"/>
                </a:solidFill>
                <a:effectLst/>
                <a:latin typeface="Segoe UI" panose="020B0502040204020203" pitchFamily="34" charset="0"/>
              </a:rPr>
              <a:t> to account for specific considerations related to generative AI models.</a:t>
            </a:r>
            <a:endParaRPr lang="en-US" sz="880" b="0"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1" i="0" dirty="0">
              <a:solidFill>
                <a:srgbClr val="161616"/>
              </a:solidFill>
              <a:effectLst/>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955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Microsoft guidance for responsible generative AI is designed to be practical and actionable. It defines a four stage process to develop and implement a plan for responsible AI when using generative models. The four stages in the process are:</a:t>
            </a:r>
          </a:p>
          <a:p>
            <a:endParaRPr lang="en-US" b="0" i="0" dirty="0">
              <a:solidFill>
                <a:srgbClr val="161616"/>
              </a:solidFill>
              <a:effectLst/>
              <a:latin typeface="Segoe UI" panose="020B0502040204020203" pitchFamily="34" charset="0"/>
            </a:endParaRPr>
          </a:p>
          <a:p>
            <a:pPr marL="228600" indent="-228600">
              <a:buFont typeface="+mj-lt"/>
              <a:buAutoNum type="arabicPeriod"/>
            </a:pPr>
            <a:r>
              <a:rPr lang="en-US" b="1" i="1" dirty="0">
                <a:solidFill>
                  <a:srgbClr val="161616"/>
                </a:solidFill>
                <a:effectLst/>
                <a:latin typeface="Segoe UI" panose="020B0502040204020203" pitchFamily="34" charset="0"/>
              </a:rPr>
              <a:t>Identify</a:t>
            </a:r>
            <a:r>
              <a:rPr lang="en-US" b="0" i="0" dirty="0">
                <a:solidFill>
                  <a:srgbClr val="161616"/>
                </a:solidFill>
                <a:effectLst/>
                <a:latin typeface="Segoe UI" panose="020B0502040204020203" pitchFamily="34" charset="0"/>
              </a:rPr>
              <a:t> potential harms that are relevant to your planned solution.</a:t>
            </a:r>
          </a:p>
          <a:p>
            <a:pPr marL="228600" indent="-228600">
              <a:buFont typeface="+mj-lt"/>
              <a:buAutoNum type="arabicPeriod"/>
            </a:pPr>
            <a:r>
              <a:rPr lang="en-US" b="1" i="1" dirty="0">
                <a:solidFill>
                  <a:srgbClr val="161616"/>
                </a:solidFill>
                <a:effectLst/>
                <a:latin typeface="Segoe UI" panose="020B0502040204020203" pitchFamily="34" charset="0"/>
              </a:rPr>
              <a:t>Measure</a:t>
            </a:r>
            <a:r>
              <a:rPr lang="en-US" b="0" i="0" dirty="0">
                <a:solidFill>
                  <a:srgbClr val="161616"/>
                </a:solidFill>
                <a:effectLst/>
                <a:latin typeface="Segoe UI" panose="020B0502040204020203" pitchFamily="34" charset="0"/>
              </a:rPr>
              <a:t> the presence of these harms in the outputs generated by your solution.</a:t>
            </a:r>
          </a:p>
          <a:p>
            <a:pPr marL="228600" indent="-228600">
              <a:buFont typeface="+mj-lt"/>
              <a:buAutoNum type="arabicPeriod"/>
            </a:pPr>
            <a:r>
              <a:rPr lang="en-US" b="1" i="1" dirty="0">
                <a:solidFill>
                  <a:srgbClr val="161616"/>
                </a:solidFill>
                <a:effectLst/>
                <a:latin typeface="Segoe UI" panose="020B0502040204020203" pitchFamily="34" charset="0"/>
              </a:rPr>
              <a:t>Mitigate</a:t>
            </a:r>
            <a:r>
              <a:rPr lang="en-US" b="0" i="0" dirty="0">
                <a:solidFill>
                  <a:srgbClr val="161616"/>
                </a:solidFill>
                <a:effectLst/>
                <a:latin typeface="Segoe UI" panose="020B0502040204020203" pitchFamily="34" charset="0"/>
              </a:rPr>
              <a:t> the harms at multiple layers in your solution to minimize their presence and impact, and ensure transparent communication about potential risks to users.</a:t>
            </a:r>
          </a:p>
          <a:p>
            <a:pPr marL="228600" indent="-228600">
              <a:buFont typeface="+mj-lt"/>
              <a:buAutoNum type="arabicPeriod"/>
            </a:pPr>
            <a:r>
              <a:rPr lang="en-US" b="1" i="1" dirty="0">
                <a:solidFill>
                  <a:srgbClr val="161616"/>
                </a:solidFill>
                <a:effectLst/>
                <a:latin typeface="Segoe UI" panose="020B0502040204020203" pitchFamily="34" charset="0"/>
              </a:rPr>
              <a:t>Operate</a:t>
            </a:r>
            <a:r>
              <a:rPr lang="en-US" b="0" i="0" dirty="0">
                <a:solidFill>
                  <a:srgbClr val="161616"/>
                </a:solidFill>
                <a:effectLst/>
                <a:latin typeface="Segoe UI" panose="020B0502040204020203" pitchFamily="34" charset="0"/>
              </a:rPr>
              <a:t> the solution responsibly by defining and following a deployment and operational readiness plan.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correspond closely to the functions in the </a:t>
            </a:r>
            <a:r>
              <a:rPr lang="en-US" b="1" i="0" u="none" strike="noStrike" dirty="0">
                <a:effectLst/>
                <a:latin typeface="Segoe UI" panose="020B0502040204020203" pitchFamily="34" charset="0"/>
                <a:hlinkClick r:id="rId3"/>
              </a:rPr>
              <a:t>NIST AI Risk Management Framework</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remainder of this learning objective discusses each of these stages in detail, providing suggestions for actions you can take to implement a successful and responsible generative AI solution.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3606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6/14/2024 9:12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a:latin typeface="Segoe UI Light"/>
                <a:cs typeface="Segoe UI Light"/>
              </a:rPr>
              <a:t>Instructors: we recommend you complete the exercise ahead of time. During class, you can demonstrate the service. </a:t>
            </a:r>
          </a:p>
          <a:p>
            <a:r>
              <a:rPr lang="en-US" sz="900" b="0" i="0">
                <a:solidFill>
                  <a:srgbClr val="161616"/>
                </a:solidFill>
                <a:effectLst/>
                <a:latin typeface="Segoe UI" panose="020B0502040204020203" pitchFamily="34" charset="0"/>
              </a:rPr>
              <a:t>https://microsoftlearning.github.io/mslearn-ai-fundamentals/Instructions/Labs/14-azure-openai-content-filters.html</a:t>
            </a:r>
          </a:p>
          <a:p>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Instructors: As access to Azure OpenAI service is by application, you can demo the lab in the link above. If you do not have access, you will also need to sign up for </a:t>
            </a:r>
            <a:r>
              <a:rPr lang="en-US" sz="900" b="1" i="0" u="none" strike="noStrike">
                <a:effectLst/>
                <a:latin typeface="Segoe UI" panose="020B0502040204020203" pitchFamily="34" charset="0"/>
                <a:hlinkClick r:id="rId3"/>
              </a:rPr>
              <a:t>Azure OpenAI access</a:t>
            </a:r>
            <a:r>
              <a:rPr lang="en-US" sz="900" b="0" i="0">
                <a:solidFill>
                  <a:srgbClr val="161616"/>
                </a:solidFill>
                <a:effectLst/>
                <a:latin typeface="Segoe UI" panose="020B0502040204020203" pitchFamily="34" charset="0"/>
              </a:rPr>
              <a:t> (including text and code models as well as DALL-E image generation).</a:t>
            </a:r>
          </a:p>
          <a:p>
            <a:endParaRPr lang="en-US" sz="900" b="0" i="0">
              <a:solidFill>
                <a:srgbClr val="161616"/>
              </a:solidFill>
              <a:effectLst/>
              <a:latin typeface="Segoe UI" panose="020B0502040204020203" pitchFamily="34" charset="0"/>
            </a:endParaRPr>
          </a:p>
          <a:p>
            <a:endParaRPr lang="en-US" sz="900" b="0" i="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6/14/2024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724852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31</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https://learn.microsoft.com/training/modules/fundamentals-generative-ai/</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this module you'll explore the way in which large language models (LLMs) enable AI applications and services to generate original content based on natural language input. You’ll also learn how generative AI enables the creation of AI-powered copilots that can assist humans in creative tasks.</a:t>
            </a:r>
            <a:endParaRPr lang="zh-CN" altLang="en-US" dirty="0"/>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By the end of this section, you'll be able to:</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Understand generative AI's place in the development of artificial intelligence</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Understand large language models and their role in intelligent applications</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Describe how Azure OpenAI supports intelligent application creation</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Describe examples of copilots and good prompts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200"/>
              </a:spcBef>
            </a:pPr>
            <a:r>
              <a:rPr lang="en-US" altLang="zh-CN" sz="900" i="1" dirty="0"/>
              <a:t>AI</a:t>
            </a:r>
            <a:r>
              <a:rPr lang="en-US" altLang="zh-CN" sz="900" b="1" dirty="0"/>
              <a:t> </a:t>
            </a:r>
            <a:r>
              <a:rPr lang="en-US" altLang="zh-CN" sz="900" dirty="0"/>
              <a:t>imitates human behavior by using machine learning to interact with the environment and execute tasks without explicit directions on what to output. </a:t>
            </a:r>
            <a:r>
              <a:rPr lang="en-US" altLang="zh-CN" sz="900" i="1" dirty="0"/>
              <a:t>Generative</a:t>
            </a:r>
            <a:r>
              <a:rPr lang="en-US" altLang="zh-CN" sz="900" dirty="0"/>
              <a:t> </a:t>
            </a:r>
            <a:r>
              <a:rPr lang="en-US" altLang="zh-CN" sz="900" i="1" dirty="0"/>
              <a:t>AI </a:t>
            </a:r>
            <a:r>
              <a:rPr lang="en-US" altLang="zh-CN" sz="900" i="0" dirty="0"/>
              <a:t>is a subset of AI in which an AI model </a:t>
            </a:r>
            <a:r>
              <a:rPr lang="en-US" altLang="zh-CN" sz="900" dirty="0"/>
              <a:t>creates original content in response to a natural language </a:t>
            </a:r>
            <a:r>
              <a:rPr lang="en-US" altLang="zh-CN" sz="900" i="1" dirty="0"/>
              <a:t>prompt</a:t>
            </a:r>
            <a:r>
              <a:rPr lang="en-US" altLang="zh-CN" sz="900" dirty="0"/>
              <a:t>. Generative AI applications take in natural language input, and return appropriate responses in a variety of formats:</a:t>
            </a:r>
            <a:endParaRPr lang="zh-CN" altLang="en-US" sz="800" dirty="0"/>
          </a:p>
          <a:p>
            <a:endParaRPr lang="en-US" altLang="zh-CN" sz="880" dirty="0"/>
          </a:p>
          <a:p>
            <a:r>
              <a:rPr lang="en-US" altLang="zh-CN" sz="880" b="1" dirty="0"/>
              <a:t>Natural language generation</a:t>
            </a:r>
          </a:p>
          <a:p>
            <a:r>
              <a:rPr lang="en-US" altLang="zh-CN" sz="880" dirty="0"/>
              <a:t>To generate a natural language response, you might submit a prompt such as "</a:t>
            </a:r>
            <a:r>
              <a:rPr lang="en-US" altLang="zh-CN" sz="880" i="1" dirty="0"/>
              <a:t>Give me three ideas for a healthy breakfast including peppers.</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a cover letter for my resume.”</a:t>
            </a:r>
            <a:endParaRPr lang="en-US" altLang="zh-CN" sz="880" i="1" dirty="0"/>
          </a:p>
          <a:p>
            <a:endParaRPr lang="en-US" altLang="zh-CN" sz="880" dirty="0"/>
          </a:p>
          <a:p>
            <a:r>
              <a:rPr lang="en-US" altLang="zh-CN" sz="880" b="1" dirty="0"/>
              <a:t>Image generation</a:t>
            </a:r>
          </a:p>
          <a:p>
            <a:r>
              <a:rPr lang="en-US" altLang="zh-CN" sz="880" dirty="0"/>
              <a:t>Some generative AI applications can interpret a natural language request and generate an appropriate image. For example, you might submit a request like "</a:t>
            </a:r>
            <a:r>
              <a:rPr lang="en-US" altLang="zh-CN" sz="880" i="1" dirty="0"/>
              <a:t>Create an image of an elephant eating a burger</a:t>
            </a:r>
            <a:r>
              <a:rPr lang="en-US" altLang="zh-CN" sz="880" dirty="0"/>
              <a:t>“ or “</a:t>
            </a:r>
            <a:r>
              <a:rPr lang="en-US" sz="900" i="1" dirty="0">
                <a:solidFill>
                  <a:schemeClr val="tx1"/>
                </a:solidFill>
                <a:ea typeface="Segoe UI" pitchFamily="34" charset="0"/>
                <a:cs typeface="Segoe UI" pitchFamily="34" charset="0"/>
              </a:rPr>
              <a:t>Create a logo for a florist business</a:t>
            </a:r>
            <a:r>
              <a:rPr lang="en-US" sz="900" i="0" dirty="0">
                <a:solidFill>
                  <a:schemeClr val="tx1"/>
                </a:solidFill>
                <a:ea typeface="Segoe UI" pitchFamily="34" charset="0"/>
                <a:cs typeface="Segoe UI" pitchFamily="34" charset="0"/>
              </a:rPr>
              <a:t>”</a:t>
            </a:r>
            <a:endParaRPr lang="en-US" altLang="zh-CN" sz="880" dirty="0"/>
          </a:p>
          <a:p>
            <a:endParaRPr lang="en-US" altLang="zh-CN" sz="880" dirty="0"/>
          </a:p>
          <a:p>
            <a:r>
              <a:rPr lang="en-US" altLang="zh-CN" sz="880" b="1" dirty="0"/>
              <a:t>Code generation</a:t>
            </a:r>
          </a:p>
          <a:p>
            <a:r>
              <a:rPr lang="en-US" altLang="zh-CN" sz="880" dirty="0"/>
              <a:t>Some generative AI applications are designed to help software developers write code. For example, you could submit a request like "</a:t>
            </a:r>
            <a:r>
              <a:rPr lang="en-US" altLang="zh-CN" sz="880" b="0" i="1" dirty="0"/>
              <a:t>Show me how to code a game of tic-tac-toe with Python</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Python code to add two numbers”</a:t>
            </a:r>
            <a:endParaRPr lang="en-US" altLang="zh-CN" sz="880" i="1"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3767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While the mathematical principles behind language models can be complex, a basic understanding of the architecture used to implement them can help you gain a conceptual understanding of how they work.</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Today's cutting-edge large language models are based on the </a:t>
            </a:r>
            <a:r>
              <a:rPr lang="en-US" altLang="zh-CN" sz="882" b="0" i="1" kern="1200" dirty="0">
                <a:solidFill>
                  <a:schemeClr val="tx1"/>
                </a:solidFill>
                <a:effectLst/>
                <a:latin typeface="Segoe UI" panose="020B0502040204020203" pitchFamily="34" charset="0"/>
                <a:ea typeface="+mn-ea"/>
                <a:cs typeface="+mn-cs"/>
              </a:rPr>
              <a:t>transformer</a:t>
            </a:r>
            <a:r>
              <a:rPr lang="en-US" altLang="zh-CN" sz="882" b="0" i="0" kern="1200" dirty="0">
                <a:solidFill>
                  <a:schemeClr val="tx1"/>
                </a:solidFill>
                <a:effectLst/>
                <a:latin typeface="Segoe UI" panose="020B0502040204020203" pitchFamily="34" charset="0"/>
                <a:ea typeface="+mn-ea"/>
                <a:cs typeface="+mn-cs"/>
              </a:rPr>
              <a:t> architecture, which builds on and extends some techniques that have been proven successful in modeling vocabularies to support NLP tasks - and in particular in generating language. Transformer models are trained with large volumes of text, enabling them to represent the semantic relationships between words and use those relationships to predict probable sequences of text that make sense. Transformer models with a large enough vocabulary are capable of generating language responses that are tough to distinguish from human responses.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r>
              <a:rPr lang="en-US" altLang="zh-CN" dirty="0"/>
              <a:t>In practice, the specific implementations of the architecture vary – for example, the Bidirectional Encoder Representations from Transformers (BERT) model developed by Google to support their search engine uses only an </a:t>
            </a:r>
            <a:r>
              <a:rPr lang="en-US" altLang="zh-CN" i="1" dirty="0"/>
              <a:t>encoder</a:t>
            </a:r>
            <a:r>
              <a:rPr lang="en-US" altLang="zh-CN" dirty="0"/>
              <a:t> block to generate semantic vector representations of text, while the Generative Pretrained Transformer (GPT) model developed by OpenAI uses only a </a:t>
            </a:r>
            <a:r>
              <a:rPr lang="en-US" altLang="zh-CN" i="1" dirty="0"/>
              <a:t>decoder</a:t>
            </a:r>
            <a:r>
              <a:rPr lang="en-US" altLang="zh-CN" dirty="0"/>
              <a:t> block to generate sequences of natural language.</a:t>
            </a:r>
          </a:p>
          <a:p>
            <a:endParaRPr lang="en-US" altLang="zh-CN" dirty="0"/>
          </a:p>
          <a:p>
            <a:r>
              <a:rPr lang="en-US" altLang="zh-CN" dirty="0"/>
              <a:t>While a complete explanation of every aspect of transformer models is beyond the scope of this module, an explanation of some of the key elements in a transformer can help you get a sense for how they support generative AI.</a:t>
            </a:r>
          </a:p>
          <a:p>
            <a:endParaRPr lang="en-US" sz="900" dirty="0">
              <a:latin typeface="Segoe UI"/>
              <a:cs typeface="Segoe UI"/>
            </a:endParaRPr>
          </a:p>
          <a:p>
            <a:r>
              <a:rPr lang="en-US" sz="900" dirty="0">
                <a:latin typeface="Segoe UI"/>
                <a:cs typeface="Segoe UI"/>
              </a:rPr>
              <a:t>The first step in training a transformer model is to decompose the training text into </a:t>
            </a:r>
            <a:r>
              <a:rPr lang="en-US" sz="900" i="1" dirty="0">
                <a:latin typeface="Segoe UI"/>
                <a:cs typeface="Segoe UI"/>
              </a:rPr>
              <a:t>tokens</a:t>
            </a:r>
            <a:r>
              <a:rPr lang="en-US" sz="900" dirty="0">
                <a:latin typeface="Segoe UI"/>
                <a:cs typeface="Segoe UI"/>
              </a:rPr>
              <a:t> - in other words, identify each unique text value. For the sake of simplicity, you can think of each distinct word in the training text as a token.</a:t>
            </a:r>
            <a:r>
              <a:rPr lang="en-US" sz="900" dirty="0">
                <a:solidFill>
                  <a:srgbClr val="000000"/>
                </a:solidFill>
                <a:latin typeface="Segoe UI"/>
                <a:ea typeface="宋体"/>
                <a:cs typeface="Segoe UI"/>
              </a:rPr>
              <a:t> </a:t>
            </a:r>
            <a:r>
              <a:rPr lang="en-US" altLang="zh-CN" sz="900" dirty="0">
                <a:solidFill>
                  <a:schemeClr val="tx2"/>
                </a:solidFill>
                <a:latin typeface="Segoe UI"/>
                <a:ea typeface="宋体"/>
                <a:cs typeface="Segoe UI"/>
              </a:rPr>
              <a:t>Though in reality, tokens can be generated for partial words, or combinations of words and punctuation.</a:t>
            </a:r>
            <a:r>
              <a:rPr lang="en-US" altLang="zh-CN" sz="900" b="0" i="0" kern="1200" dirty="0">
                <a:solidFill>
                  <a:schemeClr val="tx1"/>
                </a:solidFill>
                <a:effectLst/>
                <a:latin typeface="Segoe UI"/>
                <a:ea typeface="宋体"/>
                <a:cs typeface="Segoe UI"/>
              </a:rPr>
              <a:t> </a:t>
            </a:r>
            <a:r>
              <a:rPr lang="en-US" altLang="zh-CN" sz="900" b="0" i="0" kern="1200" dirty="0">
                <a:solidFill>
                  <a:schemeClr val="tx1"/>
                </a:solidFill>
                <a:effectLst/>
                <a:latin typeface="Segoe UI" panose="020B0502040204020203" pitchFamily="34" charset="0"/>
                <a:ea typeface="+mn-ea"/>
                <a:cs typeface="+mn-cs"/>
              </a:rPr>
              <a:t>With a sufficiently large set of training text, a vocabulary of many thousands of tokens could be compiled.</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While it may be convenient to represent tokens as simple IDs - essentially creating an index for all the words in the vocabulary, they don't tell us anything about the meaning of the words, or the relationships between them. To create a vocabulary that encapsulates semantic relationships between the tokens, language models define contextual vectors, known as </a:t>
            </a:r>
            <a:r>
              <a:rPr lang="en-US" altLang="zh-CN" sz="900" b="0" i="1" kern="1200" dirty="0">
                <a:solidFill>
                  <a:schemeClr val="tx1"/>
                </a:solidFill>
                <a:effectLst/>
                <a:latin typeface="Segoe UI" panose="020B0502040204020203" pitchFamily="34" charset="0"/>
                <a:ea typeface="+mn-ea"/>
                <a:cs typeface="+mn-cs"/>
              </a:rPr>
              <a:t>embeddings</a:t>
            </a:r>
            <a:r>
              <a:rPr lang="en-US" altLang="zh-CN" sz="900" b="0" i="0" kern="1200" dirty="0">
                <a:solidFill>
                  <a:schemeClr val="tx1"/>
                </a:solidFill>
                <a:effectLst/>
                <a:latin typeface="Segoe UI" panose="020B0502040204020203" pitchFamily="34" charset="0"/>
                <a:ea typeface="+mn-ea"/>
                <a:cs typeface="+mn-cs"/>
              </a:rPr>
              <a:t>, for them. Vectors are multi-valued numeric representations of information, for example [10, 3, 1] in which each numeric element represents a particular attribute of the information. For language tokens, each element of a token's vector represents some semantic attribute of the token. The specific categories for the elements of the vectors in a language model are determined during training based on how commonly words are used together or in similar contexts.</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Vectors represent lines in multidimensional space, describing </a:t>
            </a:r>
            <a:r>
              <a:rPr lang="en-US" altLang="zh-CN" sz="900" b="0" i="1" kern="1200" dirty="0">
                <a:solidFill>
                  <a:schemeClr val="tx1"/>
                </a:solidFill>
                <a:effectLst/>
                <a:latin typeface="Segoe UI" panose="020B0502040204020203" pitchFamily="34" charset="0"/>
                <a:ea typeface="+mn-ea"/>
                <a:cs typeface="+mn-cs"/>
              </a:rPr>
              <a:t>direction</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distance</a:t>
            </a:r>
            <a:r>
              <a:rPr lang="en-US" altLang="zh-CN" sz="900" b="0" i="0" kern="1200" dirty="0">
                <a:solidFill>
                  <a:schemeClr val="tx1"/>
                </a:solidFill>
                <a:effectLst/>
                <a:latin typeface="Segoe UI" panose="020B0502040204020203" pitchFamily="34" charset="0"/>
                <a:ea typeface="+mn-ea"/>
                <a:cs typeface="+mn-cs"/>
              </a:rPr>
              <a:t> along multiple axes (you can impress your mathematician friends by calling these </a:t>
            </a:r>
            <a:r>
              <a:rPr lang="en-US" altLang="zh-CN" sz="900" b="0" i="1" kern="1200" dirty="0">
                <a:solidFill>
                  <a:schemeClr val="tx1"/>
                </a:solidFill>
                <a:effectLst/>
                <a:latin typeface="Segoe UI" panose="020B0502040204020203" pitchFamily="34" charset="0"/>
                <a:ea typeface="+mn-ea"/>
                <a:cs typeface="+mn-cs"/>
              </a:rPr>
              <a:t>amplitude</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magnitude</a:t>
            </a:r>
            <a:r>
              <a:rPr lang="en-US" altLang="zh-CN" sz="900" b="0" i="0" kern="1200" dirty="0">
                <a:solidFill>
                  <a:schemeClr val="tx1"/>
                </a:solidFill>
                <a:effectLst/>
                <a:latin typeface="Segoe UI" panose="020B0502040204020203" pitchFamily="34" charset="0"/>
                <a:ea typeface="+mn-ea"/>
                <a:cs typeface="+mn-cs"/>
              </a:rPr>
              <a:t>). It can be useful to think of the elements in an embedding vector for a token as representing steps along a path in multidimensional space. For example, a vector with three elements represents a path in 3-dimensional space in which the element values indicate the units traveled forward/back, left/right, and up/down. Overall, the vector describes the direction and distance of the path from origin to end.</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a:ea typeface="宋体"/>
                <a:cs typeface="Segoe UI"/>
              </a:rPr>
              <a:t>The elements of the tokens in the embeddings space each represent some semantic attribute of the token, so that semantically similar tokens should result in vectors that have a similar orientation – in other words they point in the same direction. a technique called </a:t>
            </a:r>
            <a:r>
              <a:rPr lang="en-US" altLang="zh-CN" sz="900" b="0" i="1" kern="1200" dirty="0">
                <a:solidFill>
                  <a:schemeClr val="tx1"/>
                </a:solidFill>
                <a:effectLst/>
                <a:latin typeface="Segoe UI"/>
                <a:ea typeface="宋体"/>
                <a:cs typeface="Segoe UI"/>
              </a:rPr>
              <a:t>cosine similarity</a:t>
            </a:r>
            <a:r>
              <a:rPr lang="en-US" altLang="zh-CN" sz="900" b="0" i="0" kern="1200" dirty="0">
                <a:solidFill>
                  <a:schemeClr val="tx1"/>
                </a:solidFill>
                <a:effectLst/>
                <a:latin typeface="Segoe UI"/>
                <a:ea typeface="宋体"/>
                <a:cs typeface="Segoe UI"/>
              </a:rPr>
              <a:t> is used to determine if two vectors have similar directions (regardless of distance), and therefore represent semantically linked words. For example, the embedding vectors for dog” and “puppy” describe a path along an almost identical direction, which is also fairly similar to the direction for “cat”. The embedding vector for “skateboard” however describes journey in a very different direction.</a:t>
            </a:r>
          </a:p>
          <a:p>
            <a:endParaRPr lang="en-US" altLang="zh-CN" sz="900" b="1" i="0" kern="1200" dirty="0">
              <a:solidFill>
                <a:schemeClr val="tx1"/>
              </a:solidFill>
              <a:effectLst/>
              <a:latin typeface="Segoe UI" panose="020B0502040204020203" pitchFamily="34" charset="0"/>
              <a:ea typeface="+mn-ea"/>
              <a:cs typeface="+mn-cs"/>
            </a:endParaRPr>
          </a:p>
          <a:p>
            <a:r>
              <a:rPr lang="en-US" altLang="zh-CN" sz="900" b="1" i="0" kern="1200" dirty="0">
                <a:solidFill>
                  <a:schemeClr val="tx1"/>
                </a:solidFill>
                <a:effectLst/>
                <a:latin typeface="Segoe UI" panose="020B0502040204020203" pitchFamily="34" charset="0"/>
                <a:ea typeface="+mn-ea"/>
                <a:cs typeface="+mn-cs"/>
              </a:rPr>
              <a:t>Note: </a:t>
            </a:r>
            <a:r>
              <a:rPr lang="en-US" altLang="zh-CN" sz="900" b="0" i="0" kern="1200" dirty="0">
                <a:solidFill>
                  <a:schemeClr val="tx1"/>
                </a:solidFill>
                <a:effectLst/>
                <a:latin typeface="Segoe UI" panose="020B0502040204020203" pitchFamily="34" charset="0"/>
                <a:ea typeface="+mn-ea"/>
                <a:cs typeface="+mn-cs"/>
              </a:rPr>
              <a:t>The example shows a simple model in which each embedding has only three dimensions. Real language models have </a:t>
            </a:r>
            <a:r>
              <a:rPr lang="en-US" altLang="zh-CN" sz="900" b="0" i="1" kern="1200" dirty="0">
                <a:solidFill>
                  <a:schemeClr val="tx1"/>
                </a:solidFill>
                <a:effectLst/>
                <a:latin typeface="Segoe UI" panose="020B0502040204020203" pitchFamily="34" charset="0"/>
                <a:ea typeface="+mn-ea"/>
                <a:cs typeface="+mn-cs"/>
              </a:rPr>
              <a:t>many</a:t>
            </a:r>
            <a:r>
              <a:rPr lang="en-US" altLang="zh-CN" sz="900" b="0" i="0" kern="1200" dirty="0">
                <a:solidFill>
                  <a:schemeClr val="tx1"/>
                </a:solidFill>
                <a:effectLst/>
                <a:latin typeface="Segoe UI" panose="020B0502040204020203" pitchFamily="34" charset="0"/>
                <a:ea typeface="+mn-ea"/>
                <a:cs typeface="+mn-cs"/>
              </a:rPr>
              <a:t> more dimensions, which determines the number of </a:t>
            </a:r>
            <a:r>
              <a:rPr lang="en-US" altLang="zh-CN" sz="900" b="0" i="1" kern="1200" dirty="0">
                <a:solidFill>
                  <a:schemeClr val="tx1"/>
                </a:solidFill>
                <a:effectLst/>
                <a:latin typeface="Segoe UI" panose="020B0502040204020203" pitchFamily="34" charset="0"/>
                <a:ea typeface="+mn-ea"/>
                <a:cs typeface="+mn-cs"/>
              </a:rPr>
              <a:t>parameters</a:t>
            </a:r>
            <a:r>
              <a:rPr lang="en-US" altLang="zh-CN" sz="900" b="0" i="0" kern="1200" dirty="0">
                <a:solidFill>
                  <a:schemeClr val="tx1"/>
                </a:solidFill>
                <a:effectLst/>
                <a:latin typeface="Segoe UI" panose="020B0502040204020203" pitchFamily="34" charset="0"/>
                <a:ea typeface="+mn-ea"/>
                <a:cs typeface="+mn-cs"/>
              </a:rPr>
              <a:t> supported by the model.</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The </a:t>
            </a:r>
            <a:r>
              <a:rPr lang="en-US" altLang="zh-CN" sz="900" b="0" i="1" kern="1200" dirty="0">
                <a:solidFill>
                  <a:schemeClr val="tx1"/>
                </a:solidFill>
                <a:effectLst/>
                <a:latin typeface="Segoe UI" panose="020B0502040204020203" pitchFamily="34" charset="0"/>
                <a:ea typeface="+mn-ea"/>
                <a:cs typeface="+mn-cs"/>
              </a:rPr>
              <a:t>encoder</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decoder</a:t>
            </a:r>
            <a:r>
              <a:rPr lang="en-US" altLang="zh-CN" sz="900" b="0" i="0" kern="1200" dirty="0">
                <a:solidFill>
                  <a:schemeClr val="tx1"/>
                </a:solidFill>
                <a:effectLst/>
                <a:latin typeface="Segoe UI" panose="020B0502040204020203" pitchFamily="34" charset="0"/>
                <a:ea typeface="+mn-ea"/>
                <a:cs typeface="+mn-cs"/>
              </a:rPr>
              <a:t> blocks in a transformer model include multiple layers that form the neural network for the model. We don't need to go into the details of all these layers, but it's useful to consider one of the types of layers that is used in both blocks: </a:t>
            </a:r>
            <a:r>
              <a:rPr lang="en-US" altLang="zh-CN" sz="900" b="0" i="1" kern="1200" dirty="0">
                <a:solidFill>
                  <a:schemeClr val="tx1"/>
                </a:solidFill>
                <a:effectLst/>
                <a:latin typeface="Segoe UI" panose="020B0502040204020203" pitchFamily="34" charset="0"/>
                <a:ea typeface="+mn-ea"/>
                <a:cs typeface="+mn-cs"/>
              </a:rPr>
              <a:t>attention</a:t>
            </a:r>
            <a:r>
              <a:rPr lang="en-US" altLang="zh-CN" sz="900" b="0" i="0" kern="1200" dirty="0">
                <a:solidFill>
                  <a:schemeClr val="tx1"/>
                </a:solidFill>
                <a:effectLst/>
                <a:latin typeface="Segoe UI" panose="020B0502040204020203" pitchFamily="34" charset="0"/>
                <a:ea typeface="+mn-ea"/>
                <a:cs typeface="+mn-cs"/>
              </a:rPr>
              <a:t> layers. Attention is a technique used to examine a sequence of text tokens and try to quantify the strength of the relationships between them. In particular, </a:t>
            </a:r>
            <a:r>
              <a:rPr lang="en-US" altLang="zh-CN" sz="900" b="0" i="1" kern="1200" dirty="0">
                <a:solidFill>
                  <a:schemeClr val="tx1"/>
                </a:solidFill>
                <a:effectLst/>
                <a:latin typeface="Segoe UI" panose="020B0502040204020203" pitchFamily="34" charset="0"/>
                <a:ea typeface="+mn-ea"/>
                <a:cs typeface="+mn-cs"/>
              </a:rPr>
              <a:t>self-attention</a:t>
            </a:r>
            <a:r>
              <a:rPr lang="en-US" altLang="zh-CN" sz="900" b="0" i="0" kern="1200" dirty="0">
                <a:solidFill>
                  <a:schemeClr val="tx1"/>
                </a:solidFill>
                <a:effectLst/>
                <a:latin typeface="Segoe UI" panose="020B0502040204020203" pitchFamily="34" charset="0"/>
                <a:ea typeface="+mn-ea"/>
                <a:cs typeface="+mn-cs"/>
              </a:rPr>
              <a:t> involves considering how other tokens around one particular token influence that token's meaning.</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an encoder block, attention is used to examine each token in context, and determine an appropriate encoding for its vector embedding. The vector values are based on the relationship between the token and other tokens with which it frequently appears or which appear in similar contexts. This contextualized approach means that the same word might have multiple embeddings depending on the context in which it's used - for example "the bark of a tree" means something different to "I heard a dog bark.“</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 decoder block, attention layers are used to predict the next token in a sequence. For each token generated, the model has an attention layer that takes into account the sequence of tokens up to that point. The model considers which of the tokens are the most influential when considering what the next token should be.</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Remember that the attention layer is working with numeric vector representations of the tokens, not the actual text. In a decoder, the process starts with a sequence of token embeddings representing the text to be completed. During training, the goal is to predict the vector for the final token in the sequence based on the preceding tokens. The attention layer assigns a numeric </a:t>
            </a:r>
            <a:r>
              <a:rPr lang="en-US" altLang="zh-CN" sz="900" b="0" i="1" kern="1200" dirty="0">
                <a:solidFill>
                  <a:schemeClr val="tx1"/>
                </a:solidFill>
                <a:effectLst/>
                <a:latin typeface="Segoe UI" panose="020B0502040204020203" pitchFamily="34" charset="0"/>
                <a:ea typeface="+mn-ea"/>
                <a:cs typeface="+mn-cs"/>
              </a:rPr>
              <a:t>weight</a:t>
            </a:r>
            <a:r>
              <a:rPr lang="en-US" altLang="zh-CN" sz="900" b="0" i="0" kern="1200" dirty="0">
                <a:solidFill>
                  <a:schemeClr val="tx1"/>
                </a:solidFill>
                <a:effectLst/>
                <a:latin typeface="Segoe UI" panose="020B0502040204020203" pitchFamily="34" charset="0"/>
                <a:ea typeface="+mn-ea"/>
                <a:cs typeface="+mn-cs"/>
              </a:rPr>
              <a:t> to each token in the sequence so far. It uses that value to perform a calculation on the weighted vectors that produces an </a:t>
            </a:r>
            <a:r>
              <a:rPr lang="en-US" altLang="zh-CN" sz="900" b="0" i="1" kern="1200" dirty="0">
                <a:solidFill>
                  <a:schemeClr val="tx1"/>
                </a:solidFill>
                <a:effectLst/>
                <a:latin typeface="Segoe UI" panose="020B0502040204020203" pitchFamily="34" charset="0"/>
                <a:ea typeface="+mn-ea"/>
                <a:cs typeface="+mn-cs"/>
              </a:rPr>
              <a:t>attention score</a:t>
            </a:r>
            <a:r>
              <a:rPr lang="en-US" altLang="zh-CN" sz="900" b="0" i="0" kern="1200" dirty="0">
                <a:solidFill>
                  <a:schemeClr val="tx1"/>
                </a:solidFill>
                <a:effectLst/>
                <a:latin typeface="Segoe UI" panose="020B0502040204020203" pitchFamily="34" charset="0"/>
                <a:ea typeface="+mn-ea"/>
                <a:cs typeface="+mn-cs"/>
              </a:rPr>
              <a:t> that can be used to calculate a possible vector for the next token. In practice, a technique called </a:t>
            </a:r>
            <a:r>
              <a:rPr lang="en-US" altLang="zh-CN" sz="900" b="0" i="1" kern="1200" dirty="0">
                <a:solidFill>
                  <a:schemeClr val="tx1"/>
                </a:solidFill>
                <a:effectLst/>
                <a:latin typeface="Segoe UI" panose="020B0502040204020203" pitchFamily="34" charset="0"/>
                <a:ea typeface="+mn-ea"/>
                <a:cs typeface="+mn-cs"/>
              </a:rPr>
              <a:t>multi-head attention</a:t>
            </a:r>
            <a:r>
              <a:rPr lang="en-US" altLang="zh-CN" sz="900" b="0" i="0" kern="1200" dirty="0">
                <a:solidFill>
                  <a:schemeClr val="tx1"/>
                </a:solidFill>
                <a:effectLst/>
                <a:latin typeface="Segoe UI" panose="020B0502040204020203" pitchFamily="34" charset="0"/>
                <a:ea typeface="+mn-ea"/>
                <a:cs typeface="+mn-cs"/>
              </a:rPr>
              <a:t> uses different elements of the embeddings to calculate multiple attention scores. A neural network is then used to evaluate all possible tokens to determine the most probable token with which to continue the sequence. The process continues iteratively for each token in the sequence, with the output sequence so far being used regressively as the input for the next iteration – essentially building the output one token at a time.</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endParaRPr lang="zh-CN" altLang="en-US" sz="900" dirty="0"/>
          </a:p>
          <a:p>
            <a:endParaRPr lang="en-US" altLang="zh-C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9757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800"/>
              </a:spcBef>
              <a:spcAft>
                <a:spcPct val="0"/>
              </a:spcAft>
            </a:pPr>
            <a:r>
              <a:rPr lang="en-US" sz="850" dirty="0">
                <a:latin typeface="Segoe UI"/>
                <a:cs typeface="Segoe UI"/>
              </a:rPr>
              <a:t>The first step in training a transformer model is to decompose the training text into </a:t>
            </a:r>
            <a:r>
              <a:rPr lang="en-US" sz="850" i="1" dirty="0">
                <a:latin typeface="Segoe UI"/>
                <a:cs typeface="Segoe UI"/>
              </a:rPr>
              <a:t>tokens</a:t>
            </a:r>
            <a:r>
              <a:rPr lang="en-US" sz="850" dirty="0">
                <a:latin typeface="Segoe UI"/>
                <a:cs typeface="Segoe UI"/>
              </a:rPr>
              <a:t> - in other words, identify each unique text value.</a:t>
            </a:r>
          </a:p>
          <a:p>
            <a:pPr>
              <a:lnSpc>
                <a:spcPct val="100000"/>
              </a:lnSpc>
              <a:spcBef>
                <a:spcPts val="600"/>
              </a:spcBef>
              <a:spcAft>
                <a:spcPct val="0"/>
              </a:spcAft>
            </a:pPr>
            <a:r>
              <a:rPr lang="en-US" sz="850" dirty="0">
                <a:latin typeface="Segoe UI"/>
                <a:cs typeface="Segoe UI"/>
              </a:rPr>
              <a:t>For the sake of simplicity, you can think of each distinct word in the training text as a token.</a:t>
            </a:r>
            <a:r>
              <a:rPr lang="en-US" sz="850" dirty="0">
                <a:solidFill>
                  <a:srgbClr val="000000"/>
                </a:solidFill>
                <a:latin typeface="Segoe UI"/>
                <a:ea typeface="宋体"/>
                <a:cs typeface="Segoe UI"/>
              </a:rPr>
              <a:t> </a:t>
            </a:r>
            <a:r>
              <a:rPr lang="en-US" altLang="zh-CN" sz="850" dirty="0">
                <a:solidFill>
                  <a:schemeClr val="tx2"/>
                </a:solidFill>
                <a:latin typeface="Segoe UI"/>
                <a:ea typeface="宋体"/>
                <a:cs typeface="Segoe UI"/>
              </a:rPr>
              <a:t>Though in reality, tokens can be generated for partial words, or combinations of words and punctuation.</a:t>
            </a:r>
            <a:endParaRPr lang="en-US" sz="850" dirty="0">
              <a:latin typeface="Segoe UI"/>
              <a:ea typeface="宋体"/>
              <a:cs typeface="Segoe UI"/>
            </a:endParaRPr>
          </a:p>
          <a:p>
            <a:endParaRPr lang="en-US" altLang="zh-CN" sz="880" dirty="0">
              <a:solidFill>
                <a:schemeClr val="tx2"/>
              </a:solidFill>
            </a:endParaRPr>
          </a:p>
          <a:p>
            <a:endParaRPr lang="en-US" altLang="zh-CN" sz="880" dirty="0">
              <a:solidFill>
                <a:schemeClr val="tx2"/>
              </a:solidFill>
            </a:endParaRPr>
          </a:p>
          <a:p>
            <a:r>
              <a:rPr lang="en-US" altLang="zh-CN" sz="880" b="0" i="0" kern="1200" dirty="0">
                <a:solidFill>
                  <a:schemeClr val="tx1"/>
                </a:solidFill>
                <a:effectLst/>
                <a:latin typeface="Segoe UI" panose="020B0502040204020203" pitchFamily="34" charset="0"/>
                <a:ea typeface="+mn-ea"/>
                <a:cs typeface="+mn-cs"/>
              </a:rPr>
              <a:t>As you continue to train the model, each new token in the training text is added to the vocabulary with appropriate token IDs:</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“I” is 1</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“heard” is 2</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“a” is 3</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“dog” is 4 </a:t>
            </a:r>
            <a:endParaRPr lang="en-US" altLang="zh-CN" sz="880" b="0" i="1" kern="1200" dirty="0">
              <a:solidFill>
                <a:schemeClr val="tx1"/>
              </a:solidFill>
              <a:effectLst/>
              <a:latin typeface="Segoe UI" panose="020B0502040204020203" pitchFamily="34" charset="0"/>
              <a:ea typeface="+mn-ea"/>
              <a:cs typeface="+mn-cs"/>
            </a:endParaRPr>
          </a:p>
          <a:p>
            <a:endParaRPr lang="en-US" altLang="zh-CN" sz="880" b="0" i="0" kern="1200" dirty="0">
              <a:solidFill>
                <a:schemeClr val="tx1"/>
              </a:solidFill>
              <a:effectLst/>
              <a:latin typeface="Segoe UI" panose="020B0502040204020203" pitchFamily="34" charset="0"/>
              <a:ea typeface="+mn-ea"/>
              <a:cs typeface="+mn-cs"/>
            </a:endParaRPr>
          </a:p>
          <a:p>
            <a:r>
              <a:rPr lang="en-US" altLang="zh-CN" sz="880" b="0" i="0" kern="1200" dirty="0">
                <a:solidFill>
                  <a:schemeClr val="tx1"/>
                </a:solidFill>
                <a:effectLst/>
                <a:latin typeface="Segoe UI" panose="020B0502040204020203" pitchFamily="34" charset="0"/>
                <a:ea typeface="+mn-ea"/>
                <a:cs typeface="+mn-cs"/>
              </a:rPr>
              <a:t>With a sufficiently large set of training text, a vocabulary of many thousands of tokens could be compiled.</a:t>
            </a:r>
          </a:p>
          <a:p>
            <a:endParaRPr lang="zh-CN" altLang="en-US" sz="880"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10644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While it may be convenient to represent tokens as simple IDs - essentially creating an index for all the words in the vocabulary, they don't tell us anything about the meaning of the words, or the relationships between them. To create a vocabulary that encapsulates semantic relationships between the tokens, we define contextual vectors, known as </a:t>
            </a:r>
            <a:r>
              <a:rPr lang="en-US" altLang="zh-CN" sz="882" b="0" i="1" kern="1200" dirty="0">
                <a:solidFill>
                  <a:schemeClr val="tx1"/>
                </a:solidFill>
                <a:effectLst/>
                <a:latin typeface="Segoe UI" panose="020B0502040204020203" pitchFamily="34" charset="0"/>
                <a:ea typeface="+mn-ea"/>
                <a:cs typeface="+mn-cs"/>
              </a:rPr>
              <a:t>embeddings</a:t>
            </a:r>
            <a:r>
              <a:rPr lang="en-US" altLang="zh-CN" sz="882" b="0" i="0" kern="1200" dirty="0">
                <a:solidFill>
                  <a:schemeClr val="tx1"/>
                </a:solidFill>
                <a:effectLst/>
                <a:latin typeface="Segoe UI" panose="020B0502040204020203" pitchFamily="34" charset="0"/>
                <a:ea typeface="+mn-ea"/>
                <a:cs typeface="+mn-cs"/>
              </a:rPr>
              <a:t>, for them. Vectors are multi-valued numeric representations of information, for example [10, 3, 1] in which each numeric element represents a particular attribute of the information. For language tokens, each element of a token's vector represents some semantic attribute of the token. The specific categories for the elements of the vectors in a language model are determined during training based on how commonly words are used together or in similar contexts.</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Vectors represent lines in multidimensional space, describing </a:t>
            </a:r>
            <a:r>
              <a:rPr lang="en-US" altLang="zh-CN" sz="882" b="0" i="1" kern="1200" dirty="0">
                <a:solidFill>
                  <a:schemeClr val="tx1"/>
                </a:solidFill>
                <a:effectLst/>
                <a:latin typeface="Segoe UI" panose="020B0502040204020203" pitchFamily="34" charset="0"/>
                <a:ea typeface="+mn-ea"/>
                <a:cs typeface="+mn-cs"/>
              </a:rPr>
              <a:t>direction</a:t>
            </a:r>
            <a:r>
              <a:rPr lang="en-US" altLang="zh-CN" sz="882" b="0" i="0" kern="1200" dirty="0">
                <a:solidFill>
                  <a:schemeClr val="tx1"/>
                </a:solidFill>
                <a:effectLst/>
                <a:latin typeface="Segoe UI" panose="020B0502040204020203" pitchFamily="34" charset="0"/>
                <a:ea typeface="+mn-ea"/>
                <a:cs typeface="+mn-cs"/>
              </a:rPr>
              <a:t> and </a:t>
            </a:r>
            <a:r>
              <a:rPr lang="en-US" altLang="zh-CN" sz="882" b="0" i="1" kern="1200" dirty="0">
                <a:solidFill>
                  <a:schemeClr val="tx1"/>
                </a:solidFill>
                <a:effectLst/>
                <a:latin typeface="Segoe UI" panose="020B0502040204020203" pitchFamily="34" charset="0"/>
                <a:ea typeface="+mn-ea"/>
                <a:cs typeface="+mn-cs"/>
              </a:rPr>
              <a:t>distance</a:t>
            </a:r>
            <a:r>
              <a:rPr lang="en-US" altLang="zh-CN" sz="882" b="0" i="0" kern="1200" dirty="0">
                <a:solidFill>
                  <a:schemeClr val="tx1"/>
                </a:solidFill>
                <a:effectLst/>
                <a:latin typeface="Segoe UI" panose="020B0502040204020203" pitchFamily="34" charset="0"/>
                <a:ea typeface="+mn-ea"/>
                <a:cs typeface="+mn-cs"/>
              </a:rPr>
              <a:t> along multiple axes (you can impress your mathematician friends by calling these </a:t>
            </a:r>
            <a:r>
              <a:rPr lang="en-US" altLang="zh-CN" sz="882" b="0" i="1" kern="1200" dirty="0">
                <a:solidFill>
                  <a:schemeClr val="tx1"/>
                </a:solidFill>
                <a:effectLst/>
                <a:latin typeface="Segoe UI" panose="020B0502040204020203" pitchFamily="34" charset="0"/>
                <a:ea typeface="+mn-ea"/>
                <a:cs typeface="+mn-cs"/>
              </a:rPr>
              <a:t>amplitude</a:t>
            </a:r>
            <a:r>
              <a:rPr lang="en-US" altLang="zh-CN" sz="882" b="0" i="0" kern="1200" dirty="0">
                <a:solidFill>
                  <a:schemeClr val="tx1"/>
                </a:solidFill>
                <a:effectLst/>
                <a:latin typeface="Segoe UI" panose="020B0502040204020203" pitchFamily="34" charset="0"/>
                <a:ea typeface="+mn-ea"/>
                <a:cs typeface="+mn-cs"/>
              </a:rPr>
              <a:t> and </a:t>
            </a:r>
            <a:r>
              <a:rPr lang="en-US" altLang="zh-CN" sz="882" b="0" i="1" kern="1200" dirty="0">
                <a:solidFill>
                  <a:schemeClr val="tx1"/>
                </a:solidFill>
                <a:effectLst/>
                <a:latin typeface="Segoe UI" panose="020B0502040204020203" pitchFamily="34" charset="0"/>
                <a:ea typeface="+mn-ea"/>
                <a:cs typeface="+mn-cs"/>
              </a:rPr>
              <a:t>magnitude</a:t>
            </a:r>
            <a:r>
              <a:rPr lang="en-US" altLang="zh-CN" sz="882" b="0" i="0" kern="1200" dirty="0">
                <a:solidFill>
                  <a:schemeClr val="tx1"/>
                </a:solidFill>
                <a:effectLst/>
                <a:latin typeface="Segoe UI" panose="020B0502040204020203" pitchFamily="34" charset="0"/>
                <a:ea typeface="+mn-ea"/>
                <a:cs typeface="+mn-cs"/>
              </a:rPr>
              <a:t>). It can be useful to think of the elements in an embedding vector for a token as representing steps along a path in multidimensional space. For example, a vector with three elements represents a path in 3-dimensional space in which the element values indicate the units traveled forward/back, left/right, and up/down. Overall, the vector describes the direction and distance of the path from origin to end.</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50" b="0" i="0" kern="1200" dirty="0">
                <a:solidFill>
                  <a:schemeClr val="tx1"/>
                </a:solidFill>
                <a:effectLst/>
                <a:latin typeface="Segoe UI"/>
                <a:ea typeface="宋体"/>
                <a:cs typeface="Segoe UI"/>
              </a:rPr>
              <a:t>The elements of the tokens in the embeddings space each represent some semantic attribute of the token, so that semantically similar tokens should result in vectors that have a similar orientation – in other words they point in the same direction. a technique called </a:t>
            </a:r>
            <a:r>
              <a:rPr lang="en-US" altLang="zh-CN" sz="850" b="0" i="1" kern="1200" dirty="0">
                <a:solidFill>
                  <a:schemeClr val="tx1"/>
                </a:solidFill>
                <a:effectLst/>
                <a:latin typeface="Segoe UI"/>
                <a:ea typeface="宋体"/>
                <a:cs typeface="Segoe UI"/>
              </a:rPr>
              <a:t>cosine similarity</a:t>
            </a:r>
            <a:r>
              <a:rPr lang="en-US" altLang="zh-CN" sz="850" b="0" i="0" kern="1200" dirty="0">
                <a:solidFill>
                  <a:schemeClr val="tx1"/>
                </a:solidFill>
                <a:effectLst/>
                <a:latin typeface="Segoe UI"/>
                <a:ea typeface="宋体"/>
                <a:cs typeface="Segoe UI"/>
              </a:rPr>
              <a:t> is used to determine if two vectors have similar directions (regardless of distance), and therefore represent semantically linked words. For example, the embedding vectors for dog” and “puppy” describe a path along an almost identical direction, which is also fairly similar to the direction for “cat”. The embedding vector for “skateboard” however describes journey in a very different direction.</a:t>
            </a:r>
          </a:p>
          <a:p>
            <a:endParaRPr lang="en-US" altLang="zh-CN" sz="882" b="1" i="0" kern="1200" dirty="0">
              <a:solidFill>
                <a:schemeClr val="tx1"/>
              </a:solidFill>
              <a:effectLst/>
              <a:latin typeface="Segoe UI" panose="020B0502040204020203" pitchFamily="34" charset="0"/>
              <a:ea typeface="+mn-ea"/>
              <a:cs typeface="+mn-cs"/>
            </a:endParaRPr>
          </a:p>
          <a:p>
            <a:r>
              <a:rPr lang="en-US" altLang="zh-CN" sz="882" b="1" i="0" kern="1200" dirty="0">
                <a:solidFill>
                  <a:schemeClr val="tx1"/>
                </a:solidFill>
                <a:effectLst/>
                <a:latin typeface="Segoe UI" panose="020B0502040204020203" pitchFamily="34" charset="0"/>
                <a:ea typeface="+mn-ea"/>
                <a:cs typeface="+mn-cs"/>
              </a:rPr>
              <a:t>Note:</a:t>
            </a:r>
          </a:p>
          <a:p>
            <a:r>
              <a:rPr lang="en-US" altLang="zh-CN" sz="882" b="0" i="0" kern="1200" dirty="0">
                <a:solidFill>
                  <a:schemeClr val="tx1"/>
                </a:solidFill>
                <a:effectLst/>
                <a:latin typeface="Segoe UI" panose="020B0502040204020203" pitchFamily="34" charset="0"/>
                <a:ea typeface="+mn-ea"/>
                <a:cs typeface="+mn-cs"/>
              </a:rPr>
              <a:t>The example shows a simple model in which each embedding has only three dimensions. Real language models have many more dimensions.</a:t>
            </a:r>
          </a:p>
          <a:p>
            <a:r>
              <a:rPr lang="en-US" altLang="zh-CN" sz="882" b="0" i="0" kern="1200" dirty="0">
                <a:solidFill>
                  <a:schemeClr val="tx1"/>
                </a:solidFill>
                <a:effectLst/>
                <a:latin typeface="Segoe UI" panose="020B0502040204020203" pitchFamily="34" charset="0"/>
                <a:ea typeface="+mn-ea"/>
                <a:cs typeface="+mn-cs"/>
              </a:rPr>
              <a:t>There are multiple ways you can calculate appropriate embeddings for a given set of tokens, including language modeling algorithms like </a:t>
            </a:r>
            <a:r>
              <a:rPr lang="en-US" altLang="zh-CN" sz="882" b="0" i="1" kern="1200" dirty="0">
                <a:solidFill>
                  <a:schemeClr val="tx1"/>
                </a:solidFill>
                <a:effectLst/>
                <a:latin typeface="Segoe UI" panose="020B0502040204020203" pitchFamily="34" charset="0"/>
                <a:ea typeface="+mn-ea"/>
                <a:cs typeface="+mn-cs"/>
              </a:rPr>
              <a:t>Word2Vec</a:t>
            </a:r>
            <a:r>
              <a:rPr lang="en-US" altLang="zh-CN" sz="882" b="0" i="0" kern="1200" dirty="0">
                <a:solidFill>
                  <a:schemeClr val="tx1"/>
                </a:solidFill>
                <a:effectLst/>
                <a:latin typeface="Segoe UI" panose="020B0502040204020203" pitchFamily="34" charset="0"/>
                <a:ea typeface="+mn-ea"/>
                <a:cs typeface="+mn-cs"/>
              </a:rPr>
              <a:t> or the </a:t>
            </a:r>
            <a:r>
              <a:rPr lang="en-US" altLang="zh-CN" sz="882" b="0" i="1" kern="1200" dirty="0">
                <a:solidFill>
                  <a:schemeClr val="tx1"/>
                </a:solidFill>
                <a:effectLst/>
                <a:latin typeface="Segoe UI" panose="020B0502040204020203" pitchFamily="34" charset="0"/>
                <a:ea typeface="+mn-ea"/>
                <a:cs typeface="+mn-cs"/>
              </a:rPr>
              <a:t>encoder</a:t>
            </a:r>
            <a:r>
              <a:rPr lang="en-US" altLang="zh-CN" sz="882" b="0" i="0" kern="1200" dirty="0">
                <a:solidFill>
                  <a:schemeClr val="tx1"/>
                </a:solidFill>
                <a:effectLst/>
                <a:latin typeface="Segoe UI" panose="020B0502040204020203" pitchFamily="34" charset="0"/>
                <a:ea typeface="+mn-ea"/>
                <a:cs typeface="+mn-cs"/>
              </a:rPr>
              <a:t> block in a transformer model.</a:t>
            </a: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7781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The </a:t>
            </a:r>
            <a:r>
              <a:rPr lang="en-US" altLang="zh-CN" sz="882" b="0" i="1" kern="1200" dirty="0">
                <a:solidFill>
                  <a:schemeClr val="tx1"/>
                </a:solidFill>
                <a:effectLst/>
                <a:latin typeface="Segoe UI" panose="020B0502040204020203" pitchFamily="34" charset="0"/>
                <a:ea typeface="+mn-ea"/>
                <a:cs typeface="+mn-cs"/>
              </a:rPr>
              <a:t>encoder</a:t>
            </a:r>
            <a:r>
              <a:rPr lang="en-US" altLang="zh-CN" sz="882" b="0" i="0" kern="1200" dirty="0">
                <a:solidFill>
                  <a:schemeClr val="tx1"/>
                </a:solidFill>
                <a:effectLst/>
                <a:latin typeface="Segoe UI" panose="020B0502040204020203" pitchFamily="34" charset="0"/>
                <a:ea typeface="+mn-ea"/>
                <a:cs typeface="+mn-cs"/>
              </a:rPr>
              <a:t> and </a:t>
            </a:r>
            <a:r>
              <a:rPr lang="en-US" altLang="zh-CN" sz="882" b="0" i="1" kern="1200" dirty="0">
                <a:solidFill>
                  <a:schemeClr val="tx1"/>
                </a:solidFill>
                <a:effectLst/>
                <a:latin typeface="Segoe UI" panose="020B0502040204020203" pitchFamily="34" charset="0"/>
                <a:ea typeface="+mn-ea"/>
                <a:cs typeface="+mn-cs"/>
              </a:rPr>
              <a:t>decoder</a:t>
            </a:r>
            <a:r>
              <a:rPr lang="en-US" altLang="zh-CN" sz="882" b="0" i="0" kern="1200" dirty="0">
                <a:solidFill>
                  <a:schemeClr val="tx1"/>
                </a:solidFill>
                <a:effectLst/>
                <a:latin typeface="Segoe UI" panose="020B0502040204020203" pitchFamily="34" charset="0"/>
                <a:ea typeface="+mn-ea"/>
                <a:cs typeface="+mn-cs"/>
              </a:rPr>
              <a:t> blocks in a transformer model include multiple layers that form the neural network for the model. We don't need to go into the details of all these layers, but it's useful to consider one of the types of layers that is used in both blocks: </a:t>
            </a:r>
            <a:r>
              <a:rPr lang="en-US" altLang="zh-CN" sz="882" b="0" i="1" kern="1200" dirty="0">
                <a:solidFill>
                  <a:schemeClr val="tx1"/>
                </a:solidFill>
                <a:effectLst/>
                <a:latin typeface="Segoe UI" panose="020B0502040204020203" pitchFamily="34" charset="0"/>
                <a:ea typeface="+mn-ea"/>
                <a:cs typeface="+mn-cs"/>
              </a:rPr>
              <a:t>attention</a:t>
            </a:r>
            <a:r>
              <a:rPr lang="en-US" altLang="zh-CN" sz="882" b="0" i="0" kern="1200" dirty="0">
                <a:solidFill>
                  <a:schemeClr val="tx1"/>
                </a:solidFill>
                <a:effectLst/>
                <a:latin typeface="Segoe UI" panose="020B0502040204020203" pitchFamily="34" charset="0"/>
                <a:ea typeface="+mn-ea"/>
                <a:cs typeface="+mn-cs"/>
              </a:rPr>
              <a:t> layers. Attention is a technique used to examine a sequence of text tokens and try to quantify the strength of the relationships between them. In particular, </a:t>
            </a:r>
            <a:r>
              <a:rPr lang="en-US" altLang="zh-CN" sz="882" b="0" i="1" kern="1200" dirty="0">
                <a:solidFill>
                  <a:schemeClr val="tx1"/>
                </a:solidFill>
                <a:effectLst/>
                <a:latin typeface="Segoe UI" panose="020B0502040204020203" pitchFamily="34" charset="0"/>
                <a:ea typeface="+mn-ea"/>
                <a:cs typeface="+mn-cs"/>
              </a:rPr>
              <a:t>self-attention</a:t>
            </a:r>
            <a:r>
              <a:rPr lang="en-US" altLang="zh-CN" sz="882" b="0" i="0" kern="1200" dirty="0">
                <a:solidFill>
                  <a:schemeClr val="tx1"/>
                </a:solidFill>
                <a:effectLst/>
                <a:latin typeface="Segoe UI" panose="020B0502040204020203" pitchFamily="34" charset="0"/>
                <a:ea typeface="+mn-ea"/>
                <a:cs typeface="+mn-cs"/>
              </a:rPr>
              <a:t> involves considering how other tokens around one particular token influence that token's meaning.</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an encoder block, attention is used to examine each token in context, and determine an appropriate encoding for its vector embedding. The vector values are based on the relationship between the token and other tokens with which it frequently appears. This contextualized approach means that the same word might have multiple embeddings depending on the context in which it's used - for example "the bark of a tree" means something different to "I heard a dog bark.“</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a decoder block, attention layers are used to predict the next token in a sequence. For each token generated, the model has an attention layer that takes into account the sequence of tokens up to that point. The model considers which of the tokens are the most influential when considering what the next token should be.</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Remember that the attention layer is working with numeric vector representations of the tokens, not the actual text. In a decoder, the process starts with a sequence of token embeddings representing the text to be completed.</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During training, the goal is to predict the vector for the final token in the sequence based on the preceding tokens. The attention layer assigns a numeric </a:t>
            </a:r>
            <a:r>
              <a:rPr lang="en-US" altLang="zh-CN" sz="882" b="0" i="1" kern="1200" dirty="0">
                <a:solidFill>
                  <a:schemeClr val="tx1"/>
                </a:solidFill>
                <a:effectLst/>
                <a:latin typeface="Segoe UI" panose="020B0502040204020203" pitchFamily="34" charset="0"/>
                <a:ea typeface="+mn-ea"/>
                <a:cs typeface="+mn-cs"/>
              </a:rPr>
              <a:t>weight</a:t>
            </a:r>
            <a:r>
              <a:rPr lang="en-US" altLang="zh-CN" sz="882" b="0" i="0" kern="1200" dirty="0">
                <a:solidFill>
                  <a:schemeClr val="tx1"/>
                </a:solidFill>
                <a:effectLst/>
                <a:latin typeface="Segoe UI" panose="020B0502040204020203" pitchFamily="34" charset="0"/>
                <a:ea typeface="+mn-ea"/>
                <a:cs typeface="+mn-cs"/>
              </a:rPr>
              <a:t> to each token in the sequence so far. It uses that value to perform a calculation on the weighted vectors that produces an </a:t>
            </a:r>
            <a:r>
              <a:rPr lang="en-US" altLang="zh-CN" sz="882" b="0" i="1" kern="1200" dirty="0">
                <a:solidFill>
                  <a:schemeClr val="tx1"/>
                </a:solidFill>
                <a:effectLst/>
                <a:latin typeface="Segoe UI" panose="020B0502040204020203" pitchFamily="34" charset="0"/>
                <a:ea typeface="+mn-ea"/>
                <a:cs typeface="+mn-cs"/>
              </a:rPr>
              <a:t>attention score</a:t>
            </a:r>
            <a:r>
              <a:rPr lang="en-US" altLang="zh-CN" sz="882" b="0" i="0" kern="1200" dirty="0">
                <a:solidFill>
                  <a:schemeClr val="tx1"/>
                </a:solidFill>
                <a:effectLst/>
                <a:latin typeface="Segoe UI" panose="020B0502040204020203" pitchFamily="34" charset="0"/>
                <a:ea typeface="+mn-ea"/>
                <a:cs typeface="+mn-cs"/>
              </a:rPr>
              <a:t> that can be used to calculate a possible vector for the next token. In practice, a technique called </a:t>
            </a:r>
            <a:r>
              <a:rPr lang="en-US" altLang="zh-CN" sz="882" b="0" i="1" kern="1200" dirty="0">
                <a:solidFill>
                  <a:schemeClr val="tx1"/>
                </a:solidFill>
                <a:effectLst/>
                <a:latin typeface="Segoe UI" panose="020B0502040204020203" pitchFamily="34" charset="0"/>
                <a:ea typeface="+mn-ea"/>
                <a:cs typeface="+mn-cs"/>
              </a:rPr>
              <a:t>multi-head attention</a:t>
            </a:r>
            <a:r>
              <a:rPr lang="en-US" altLang="zh-CN" sz="882" b="0" i="0" kern="1200" dirty="0">
                <a:solidFill>
                  <a:schemeClr val="tx1"/>
                </a:solidFill>
                <a:effectLst/>
                <a:latin typeface="Segoe UI" panose="020B0502040204020203" pitchFamily="34" charset="0"/>
                <a:ea typeface="+mn-ea"/>
                <a:cs typeface="+mn-cs"/>
              </a:rPr>
              <a:t> uses different elements of the embeddings to calculate multiple attention scores. A neural network is then used to evaluate all possible tokens to determine the most probable token with which to continue the sequence. The process continues iteratively for each token in the sequence, with the output sequence so far being used regressively as the input for the next iteration – essentially building the output one token at a time.</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The following animation shows a simplified representation of how this works – in reality, the calculations performed by the attention layer are more complex; but the principles can be simplified as shown:</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A sequence of token embeddings is fed into the attention layer. Each token is represented as a vector of numeric values.</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goal in a decoder is to predict the next token in the sequence, which will also be a vector that aligns to an embedding in the model’s vocabulary.</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attention layer evaluates the sequence so far and assigns weights to each token to represent their relative influence on the next token.</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weights can be used to compute a new vector for the next token with an attention score. Multi-head attention uses different elements in the embeddings to calculate multiple alternative tokens.</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A fully connected neural network uses the scores in the calculated vectors to predict the most probable token from the entire vocabulary.</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predicted output is appended to the sequence so far, which is used as the input for the next iteration.</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During training, the actual sequence of tokens is known – we just mask the ones that come later in the sequence than the token position currently being considered. As in any neural network, the predicted value for the token vector is compared to the actual value of the next vector in the sequence, and the loss is calculated. The weights are then incrementally adjusted to reduce the loss and improve the model. When used for inferencing (predicting a new sequence of tokens), the trained attention layer applies weights that predict the most probable token in the model’s vocabulary that is semantically aligned to the sequence so far.</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What all of this means, is that a transformer model such as GPT-4 (the model behind </a:t>
            </a:r>
            <a:r>
              <a:rPr lang="en-US" altLang="zh-CN" sz="882" b="0" i="0" kern="1200" dirty="0" err="1">
                <a:solidFill>
                  <a:schemeClr val="tx1"/>
                </a:solidFill>
                <a:effectLst/>
                <a:latin typeface="Segoe UI" panose="020B0502040204020203" pitchFamily="34" charset="0"/>
                <a:ea typeface="+mn-ea"/>
                <a:cs typeface="+mn-cs"/>
              </a:rPr>
              <a:t>ChatGPT</a:t>
            </a:r>
            <a:r>
              <a:rPr lang="en-US" altLang="zh-CN" sz="882" b="0" i="0" kern="1200" dirty="0">
                <a:solidFill>
                  <a:schemeClr val="tx1"/>
                </a:solidFill>
                <a:effectLst/>
                <a:latin typeface="Segoe UI" panose="020B0502040204020203" pitchFamily="34" charset="0"/>
                <a:ea typeface="+mn-ea"/>
                <a:cs typeface="+mn-cs"/>
              </a:rPr>
              <a:t> and Bing) is designed to take in a text input (called a prompt) and generate a syntactically correct output (called a completion). In effect, the “magic” of the model is that it has the ability to string a coherent sentence together. This ability doesn't imply any “knowledge” or “intelligence” on the part of the model; just a large vocabulary and the ability to generate meaningful sequences of words. What makes a large language model like GPT-4 so powerful however, is the sheer volume of data with which it has been trained (public and licensed data from the Internet) and the complexity of the network. This enables the model to generate completions that are based on the relationships between words in the vocabulary on which the model was trained; often generating output that is indistinguishable from a human response to the same prompt.</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A diagram that shows how the attention technique helps the large language model identify the next word in the sequence. The image shows words and their positional encoding layer coordinates. </a:t>
            </a: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6/14/2024 9:12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49043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008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564348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823748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61450624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4174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0811641"/>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71742282"/>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1329944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563232195"/>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3470505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210982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989995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99291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7195579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09258403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BD9447C8-1E9E-8255-CCF0-B59261549A4A}"/>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0DBC1D4-FDC0-8FB6-568C-DF09F7182FA5}"/>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B8D2BEA8-33B3-ED47-7F96-DE6DDAF4160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15" name="Group 14">
            <a:extLst>
              <a:ext uri="{FF2B5EF4-FFF2-40B4-BE49-F238E27FC236}">
                <a16:creationId xmlns:a16="http://schemas.microsoft.com/office/drawing/2014/main" id="{935669BA-7C59-D54B-3BE4-F370E1D6A8C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50143BFF-7967-FBE3-0DAC-7499DEAC5AD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65970B3-162D-B0A6-1E6C-68137ABF47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617487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8658465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5178614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30336177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6234918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197546293"/>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48354182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060037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893893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31379351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8905306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45792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98184273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204820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7513268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79C5FA9-9169-C9AB-23E2-67A6383A0D9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082F0737-9A38-C75D-59A8-492FFEAFE3D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9C7913A4-4182-5A10-9527-0FC6C54ED36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F6B4F12D-C298-EBCA-B059-4A76EEC0A76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361212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34353588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CBE6F84-38E7-DBB0-B051-F5F17D0639F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003015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889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317403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175958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0125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98317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2979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590469"/>
      </p:ext>
    </p:extLst>
  </p:cSld>
  <p:clrMapOvr>
    <a:masterClrMapping/>
  </p:clrMapOvr>
  <p:transition>
    <p:fade/>
  </p:transition>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34345"/>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7495227"/>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DFA0C45D-2ED4-776D-F4FF-C1BFAAD85F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547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3490874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243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8245445"/>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518833"/>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5657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5" pos="4024">
          <p15:clr>
            <a:srgbClr val="5ACBF0"/>
          </p15:clr>
        </p15:guide>
        <p15:guide id="6" pos="364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112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8BCDB4F1-41DE-E317-0DB0-D9431756606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22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473209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9B76D086-5DF3-7764-0A60-5EFD1FF43D1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D35C2B24-4ADB-4AFB-43CE-5E9D4DC89F0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751739B-2E38-15FF-8950-37BEDF6A009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097149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3790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A1ACC46-DD92-75CB-E612-4F3333FDFC13}"/>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338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BFBEB118-3401-C23A-5E10-D7D76C6D28A6}"/>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433767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DC49607-3509-A43C-29E6-170A38BFD37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9346364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8048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7E07155-4B4C-E07F-17FC-A54412F9656D}"/>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FEB6518-317D-B509-E4A7-A6393940747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51431D08-9202-7224-B37B-367C8DA4B343}"/>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6EB4289-6685-F201-B242-125AEF7BB04D}"/>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6CC6FB00-3A58-3083-1658-55FCD9EFD36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D2C0995-6EDD-519B-6FEC-CEB38302280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33551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E5773B5-B175-18E8-A0B7-00819888F48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781F222C-8AB2-FFF1-3B20-CF4593FF0432}"/>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DA3EBE97-46C1-B66B-59B0-91FD17D9A2B4}"/>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431E916B-03A0-1E63-1D93-632A9F76D311}"/>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621711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98872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B863E0B3-8115-A5FA-A33F-6AB5822C0B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8369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0947809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281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92525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E4D61896-10B7-B199-B46E-F4F5E27F1D9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192F84A7-8790-DEAA-D1CD-80024D0769DE}"/>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D1931213-1334-C3B1-073C-085D8D21419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704306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18B9C5C3-4A6D-D62D-6068-A9E4226D4392}"/>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6220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CDE914B-9E89-777C-D55A-4C71127CBE66}"/>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307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23374537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20617202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22247303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77304339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814882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048785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615378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623779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243353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80215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05880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521486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30946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02192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872502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2015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226927"/>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43919949"/>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9311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004363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215132807"/>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46170905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5160531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7600940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0789950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6386884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CC1E409B-ED57-39A1-9804-758062901A06}"/>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8DC5FCA-02FB-F6B1-A72E-01D90280CD5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3894520-CEAC-FEBA-C701-2A58033DAF28}"/>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89E05C5D-5A1B-C26C-B44B-C462274BA7E6}"/>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CEB3E6DB-91DD-B47A-6F90-36150B01B83A}"/>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BC2EE5A-1C4D-03A1-157E-B64CA68D9A95}"/>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18138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060621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284556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59637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7117615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78343488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414090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685421723"/>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6528402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80869575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66849658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4259009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25694035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9327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0768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699096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B074F14-A336-D182-0AB1-AB76522C5B45}"/>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609149D2-29D5-3F04-04A2-FDD3FE7726A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62AB0011-6053-90C2-B1F0-358A434DD82E}"/>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A84539E7-377B-A548-E54C-3308A7EBD01A}"/>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3394735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9904910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2940BC11-BA3C-94AB-0E2B-00A33C86D29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53926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19955653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86739661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902454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11481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8108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76299"/>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0371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306206"/>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639041"/>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3307C9F5-757B-E011-E25E-7992E93F4B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6816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113214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6083425"/>
      </p:ext>
    </p:extLst>
  </p:cSld>
  <p:clrMapOvr>
    <a:masterClrMapping/>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793505"/>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pic>
        <p:nvPicPr>
          <p:cNvPr id="4" name="Picture 3">
            <a:extLst>
              <a:ext uri="{FF2B5EF4-FFF2-40B4-BE49-F238E27FC236}">
                <a16:creationId xmlns:a16="http://schemas.microsoft.com/office/drawing/2014/main" id="{DB3A398E-611E-E6E6-9097-4EE892A56D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675EDD39-23DD-4DD1-D2F0-A8E3857C82D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01E5F4C1-F485-5452-C2BC-336A4D3CB45C}"/>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297386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512ADC4-B653-ECC2-D184-A5F75967C7AE}"/>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105674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F39AA81A-5C5B-B92D-2F5A-DF2C58CC0AC4}"/>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89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173946983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461639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02430087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117389875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6653362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718225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8667617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74579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025256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64429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018237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099662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theme" Target="../theme/theme5.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theme" Target="../theme/theme6.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487" r:id="rId2"/>
    <p:sldLayoutId id="2147485488" r:id="rId3"/>
    <p:sldLayoutId id="2147485489" r:id="rId4"/>
    <p:sldLayoutId id="2147485490" r:id="rId5"/>
    <p:sldLayoutId id="2147485491" r:id="rId6"/>
    <p:sldLayoutId id="2147485492" r:id="rId7"/>
    <p:sldLayoutId id="2147485493" r:id="rId8"/>
    <p:sldLayoutId id="2147485494" r:id="rId9"/>
    <p:sldLayoutId id="2147485495" r:id="rId10"/>
    <p:sldLayoutId id="2147485496" r:id="rId11"/>
    <p:sldLayoutId id="2147485497"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6180697"/>
      </p:ext>
    </p:extLst>
  </p:cSld>
  <p:clrMap bg1="lt1" tx1="dk1" bg2="lt2" tx2="dk2" accent1="accent1" accent2="accent2" accent3="accent3" accent4="accent4" accent5="accent5" accent6="accent6" hlink="hlink" folHlink="folHlink"/>
  <p:sldLayoutIdLst>
    <p:sldLayoutId id="214748548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
        <p:nvSpPr>
          <p:cNvPr id="5" name="Title Placeholder 1">
            <a:extLst>
              <a:ext uri="{FF2B5EF4-FFF2-40B4-BE49-F238E27FC236}">
                <a16:creationId xmlns:a16="http://schemas.microsoft.com/office/drawing/2014/main" id="{D97254DC-F5CE-963D-5483-3DDE1A4BAE70}"/>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22085645-E01E-B1A4-6B8B-DBE0D7C9F6A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90426415-5578-AD17-0C5D-2600B788CE91}"/>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49F9050A-ADF8-682C-B85F-488DCA54A58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0FF7C4-23F8-EFFB-81ED-DAA5A0BFD4D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592F76-7B91-578D-5ACE-B6ECB542286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D11731-D65F-17C6-951B-1C74D4B3191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03C4E3-CFDB-D543-3FA7-7E65A3BF060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701C6A-3F9B-9BC6-3584-2DC6E4BA9E3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C2BAFAF-E503-4B48-BDBB-EACF006573A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71DA768-9E80-4D3B-206F-61B5DEBD72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45EDF1-C5D1-D1BD-16FB-E3052DEB407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C003DA-E17A-BD8A-A6BF-91F5C3BF350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FEE14C6-CBBD-3DF5-50FD-EF51DE105D3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CE4255-F41B-FB8F-D06C-4514046400B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5FCA9F-0168-FDB5-09AE-12FC82ECB7C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497F7-500A-484F-F851-EAB2D16C36B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A5D7F8-355C-F1AD-C2AB-F95E391C6CAC}"/>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BF36E-A596-2DE8-4D3F-4E02DEFAD45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A9BE86-79AA-3323-616D-3E4B8ADC2FC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255FF7-2ACF-D078-94EC-27E9C063093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A863F2F-5DBB-3288-F27F-02AF4CDE30B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0B63F54-3C67-4A76-41B4-D557631FBEF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A3EA6A-B361-C66A-459E-FA51BEC70C9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C08D121-B447-06EE-C60E-E87C8F44F76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9CE2B7-ACE6-576A-5FCE-AF5A78679B4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E7A7484-6A1E-F2CF-7545-8C04850458F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B03460-6652-D4BC-64C8-946CCE9C264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952219-A309-4616-8B83-EC0BAEF54A6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DDD4C2-BA6C-A441-4BE4-7A7CFE2A3EA1}"/>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7B4B08-3553-1CA7-F363-08444ACD765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AC4282-DB79-BACA-2B35-245A13896FE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32BDC9-4669-6668-1CB8-496D638FB54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E71C20-E197-4B6C-E64C-3B16222CC1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127E9-58B5-93D3-73ED-689B6CDC0CC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FE925B-92B1-EB6E-0690-B97B2C82BF6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226ABE-2FBE-E0E9-FFC6-23205C4D55FA}"/>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64 square" hidden="1">
            <a:extLst>
              <a:ext uri="{FF2B5EF4-FFF2-40B4-BE49-F238E27FC236}">
                <a16:creationId xmlns:a16="http://schemas.microsoft.com/office/drawing/2014/main" id="{8BB08D0F-759A-52AB-7A02-D78528A0612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32 square" hidden="1">
            <a:extLst>
              <a:ext uri="{FF2B5EF4-FFF2-40B4-BE49-F238E27FC236}">
                <a16:creationId xmlns:a16="http://schemas.microsoft.com/office/drawing/2014/main" id="{D4AEF4A8-3CBC-2EAF-A285-F244D537033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87CD4FF-57FA-C4EB-1291-D578E25E003B}"/>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 Placeholder 4">
            <a:extLst>
              <a:ext uri="{FF2B5EF4-FFF2-40B4-BE49-F238E27FC236}">
                <a16:creationId xmlns:a16="http://schemas.microsoft.com/office/drawing/2014/main" id="{E1F13B1D-AA4A-8F6B-45D5-C3EDA5B756BD}"/>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1687913888"/>
      </p:ext>
    </p:extLst>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3" r:id="rId4"/>
    <p:sldLayoutId id="2147485515" r:id="rId5"/>
    <p:sldLayoutId id="2147485522" r:id="rId6"/>
    <p:sldLayoutId id="2147485523" r:id="rId7"/>
    <p:sldLayoutId id="2147485524" r:id="rId8"/>
    <p:sldLayoutId id="2147485525" r:id="rId9"/>
    <p:sldLayoutId id="2147485527" r:id="rId10"/>
    <p:sldLayoutId id="2147485528" r:id="rId11"/>
    <p:sldLayoutId id="2147485529" r:id="rId12"/>
    <p:sldLayoutId id="2147485530" r:id="rId13"/>
    <p:sldLayoutId id="2147485532" r:id="rId14"/>
    <p:sldLayoutId id="2147485535"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4342231"/>
      </p:ext>
    </p:extLst>
  </p:cSld>
  <p:clrMap bg1="lt1" tx1="dk1" bg2="lt2" tx2="dk2" accent1="accent1" accent2="accent2" accent3="accent3" accent4="accent4" accent5="accent5" accent6="accent6" hlink="hlink" folHlink="folHlink"/>
  <p:sldLayoutIdLst>
    <p:sldLayoutId id="214748553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8D71D2B4-7025-EE00-6588-609D0A93FEAF}"/>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591165AF-ACEB-8B41-E956-7C244E0D8F4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CFE48F-1B0D-89F8-9E6C-6F9573FAE0E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A8C9DA-FA2C-A42C-439A-AA3511CD1C3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C89C82E-BF0A-2D0B-CC68-0EA2DA71AA8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415EAB-00FC-705F-6EF9-58675C6724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83E4D1-E729-BD2D-6504-44BE483913E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63B3DAC-C712-F0CC-105E-7A45FBC6C67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71FF203-9B5A-06D1-C09C-D7ECDA221E3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104759F-712A-64E3-36D1-8BB847DF499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2DE9DB3-BC08-6632-5C47-F8F739D8B79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EDEF231-BE88-0E99-A459-D9859E10C1A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C9CB4A-11F8-883F-4405-DD30CF5BBCB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A5A3AE-4D65-76A6-2EE8-5211421DB84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82070D-5026-58E2-8F15-3CFB2C2CBDD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30E5AD1-4EBE-2393-5EB8-F6B6BA44C21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2576BA9-2D6C-4F67-40CF-2184C04E9CC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40C3C3-192F-E802-5272-93B809539327}"/>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5F7742-75AA-1D49-9DD5-E9FEDF511806}"/>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BEED78D-8DF9-2248-A006-0B6E7E0D524A}"/>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DCCD0D0-EE07-6830-B5EA-71B770C02EE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ADD5EF7-F7E3-981F-3B53-4D9DA1FC0BB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FA65D5-6835-E7A5-9705-62288C01824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EEDF99-6C3D-ED0A-B9FD-26140C37E2C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5EE8795-541F-C93D-04C1-F16CA33C821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1743EB-FBBE-4E31-5EE0-F9456358B82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5B0368-9CF3-A515-7A46-AD6561E3A87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43A1351-C9C8-2E5B-9DAB-17DBDFB8991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CDDE176-775F-1722-ACFB-653F293B820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40BBD23-034F-B743-370E-8981EAD13DB1}"/>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21FD097-12B9-365E-5354-BBD616375AA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B1BB5-96C6-C35D-6756-4516BAE84B2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087337-EDD5-C05A-CB06-7C6F26E08BD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1A32552-043E-B195-E1F3-3C9663F59AA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370CE61-6B59-14CE-0F65-64E2DAC4746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D31F2C25-6B23-2A7E-C098-AF726A0BE8C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1E81F235-3BA2-0727-7B6B-BAE92AE0ED6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8BA70A37-1429-590C-3D49-9D20C37B4E2D}"/>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4F6510DB-E100-3293-658A-F2A9A887E87F}"/>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4281971264"/>
      </p:ext>
    </p:extLst>
  </p:cSld>
  <p:clrMap bg1="lt1" tx1="dk1" bg2="lt2" tx2="dk2" accent1="accent1" accent2="accent2" accent3="accent3" accent4="accent4" accent5="accent5" accent6="accent6" hlink="hlink" folHlink="folHlink"/>
  <p:sldLayoutIdLst>
    <p:sldLayoutId id="2147485537" r:id="rId1"/>
    <p:sldLayoutId id="2147485538" r:id="rId2"/>
    <p:sldLayoutId id="2147485539" r:id="rId3"/>
    <p:sldLayoutId id="2147485540" r:id="rId4"/>
    <p:sldLayoutId id="2147485541" r:id="rId5"/>
    <p:sldLayoutId id="2147485542" r:id="rId6"/>
    <p:sldLayoutId id="2147485543" r:id="rId7"/>
    <p:sldLayoutId id="2147485544" r:id="rId8"/>
    <p:sldLayoutId id="2147485545" r:id="rId9"/>
    <p:sldLayoutId id="2147485546" r:id="rId10"/>
    <p:sldLayoutId id="2147485547" r:id="rId11"/>
    <p:sldLayoutId id="2147485548" r:id="rId12"/>
    <p:sldLayoutId id="2147485549" r:id="rId13"/>
    <p:sldLayoutId id="2147485550" r:id="rId14"/>
    <p:sldLayoutId id="2147485551" r:id="rId15"/>
    <p:sldLayoutId id="2147485552" r:id="rId16"/>
    <p:sldLayoutId id="2147485553" r:id="rId17"/>
    <p:sldLayoutId id="2147485554" r:id="rId18"/>
    <p:sldLayoutId id="2147485555" r:id="rId19"/>
    <p:sldLayoutId id="2147485556" r:id="rId20"/>
    <p:sldLayoutId id="2147485557" r:id="rId21"/>
    <p:sldLayoutId id="2147485558" r:id="rId22"/>
    <p:sldLayoutId id="2147485559" r:id="rId23"/>
    <p:sldLayoutId id="2147485560" r:id="rId24"/>
    <p:sldLayoutId id="2147485561" r:id="rId25"/>
    <p:sldLayoutId id="2147485562" r:id="rId26"/>
    <p:sldLayoutId id="2147485563" r:id="rId27"/>
    <p:sldLayoutId id="2147485564" r:id="rId28"/>
    <p:sldLayoutId id="2147485565" r:id="rId29"/>
    <p:sldLayoutId id="2147485566" r:id="rId30"/>
    <p:sldLayoutId id="2147485567" r:id="rId31"/>
    <p:sldLayoutId id="2147485568" r:id="rId32"/>
    <p:sldLayoutId id="2147485569" r:id="rId33"/>
    <p:sldLayoutId id="2147485570" r:id="rId34"/>
    <p:sldLayoutId id="2147485571" r:id="rId35"/>
    <p:sldLayoutId id="2147485572" r:id="rId36"/>
    <p:sldLayoutId id="2147485573" r:id="rId37"/>
    <p:sldLayoutId id="2147485574" r:id="rId38"/>
    <p:sldLayoutId id="2147485575" r:id="rId39"/>
    <p:sldLayoutId id="2147485576" r:id="rId40"/>
    <p:sldLayoutId id="2147485577" r:id="rId41"/>
    <p:sldLayoutId id="2147485578" r:id="rId42"/>
    <p:sldLayoutId id="2147485579" r:id="rId43"/>
    <p:sldLayoutId id="2147485580" r:id="rId44"/>
    <p:sldLayoutId id="2147485581" r:id="rId45"/>
    <p:sldLayoutId id="2147485582" r:id="rId46"/>
    <p:sldLayoutId id="2147485583" r:id="rId47"/>
    <p:sldLayoutId id="2147485584" r:id="rId48"/>
    <p:sldLayoutId id="2147485585" r:id="rId49"/>
    <p:sldLayoutId id="2147485586" r:id="rId50"/>
    <p:sldLayoutId id="2147485587" r:id="rId51"/>
    <p:sldLayoutId id="2147485588" r:id="rId52"/>
    <p:sldLayoutId id="2147485589" r:id="rId53"/>
    <p:sldLayoutId id="2147485590" r:id="rId54"/>
    <p:sldLayoutId id="2147485591" r:id="rId55"/>
    <p:sldLayoutId id="2147485592"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3" name="GRID" hidden="1">
            <a:extLst>
              <a:ext uri="{FF2B5EF4-FFF2-40B4-BE49-F238E27FC236}">
                <a16:creationId xmlns:a16="http://schemas.microsoft.com/office/drawing/2014/main" id="{970DFA0D-49C2-23BC-2037-D58068874E0D}"/>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87A1EE4E-C32A-8E30-D1E9-1833C536A5F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CE22F6-3B26-EC25-BCB3-88BAE653C5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B78E68-55F2-BC32-9879-C3E40F4BB4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9629FD1-C230-F9F9-7567-9A7CF17CC93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BC9E81B-BA7B-F93F-EDF6-42DF612CA9B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8ACB7CB-465C-7F81-7881-9C6F3CAA13A9}"/>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1C7C82-ED63-23D4-F7E2-52CE3B61493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5D29C8-6856-220A-8868-845A31AA027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A42FCBB-77E0-C80C-80D3-7DC5321097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533227C-9FE0-2513-EE09-755E809C8A4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7CC89E-D527-3F19-26D1-D6136FB9190D}"/>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9E5B4C-C494-852B-55BB-3DEE5F55915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59C5816-6749-53F7-12C9-9E483364AD3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85CBC9-78F9-AD91-9985-CA65B8F79C1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AB97D2A-8A20-054C-409C-4297EC0DF7B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8809E92-3277-A21E-9CD6-B13C38AF1D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44739B-47E3-E2E6-45E7-3A7B3A43F2B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B7626CF-80E8-9759-F565-781E45498F2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31A77C0-3715-04CE-4E45-CF32203F039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F1D600-9848-DD31-E6D4-1C99EFBC7D8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841993-2B49-FA37-598D-E7D6BD05846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7701DAA-E6BC-9C37-F4CC-787CF8C3071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A1A448-010A-7774-C571-636A8DAD9BC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33EFFB8-1E53-312B-D64C-52E12326A2B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9CD4D63-00CA-5B55-8F96-A2E0327646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69397A-EFE9-5664-C604-8783631659D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9D67E6-15DD-B0DB-9BB2-80CEC6D80A9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985991D-A88B-21F6-24D3-5F59BB3F1035}"/>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864E3E-4486-009C-8765-17D12C4D372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5573013-BCBF-9159-52D9-070290CD302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2A3A98D-5FFC-86C6-0377-EE41A8B467A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363796A-FE3A-6F67-AEEC-EC1EEDD75F2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B5F062A-CB96-DAFC-C6A9-81B73D0DCC8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467C03-9CC3-8E2C-6216-F781800CC99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1F96B108-C11F-A4BA-78CC-E57B355D728A}"/>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773AC1A7-AD9F-75D7-F322-025AF00B0C7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44D917E-94A9-D23F-E00E-F6E9B6DC20A5}"/>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E2732183-F67A-CBC6-42B4-7E02CC15B7C9}"/>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1009713571"/>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 id="2147485606" r:id="rId13"/>
    <p:sldLayoutId id="2147485607" r:id="rId14"/>
    <p:sldLayoutId id="2147485608" r:id="rId15"/>
    <p:sldLayoutId id="2147485609" r:id="rId16"/>
    <p:sldLayoutId id="2147485610" r:id="rId17"/>
    <p:sldLayoutId id="2147485611" r:id="rId18"/>
    <p:sldLayoutId id="2147485612" r:id="rId19"/>
    <p:sldLayoutId id="2147485613" r:id="rId20"/>
    <p:sldLayoutId id="2147485614" r:id="rId21"/>
    <p:sldLayoutId id="2147485615" r:id="rId22"/>
    <p:sldLayoutId id="2147485616" r:id="rId23"/>
    <p:sldLayoutId id="2147485617" r:id="rId24"/>
    <p:sldLayoutId id="2147485618" r:id="rId25"/>
    <p:sldLayoutId id="2147485619" r:id="rId26"/>
    <p:sldLayoutId id="2147485620" r:id="rId27"/>
    <p:sldLayoutId id="2147485621" r:id="rId28"/>
    <p:sldLayoutId id="2147485622" r:id="rId29"/>
    <p:sldLayoutId id="2147485623" r:id="rId30"/>
    <p:sldLayoutId id="2147485624" r:id="rId31"/>
    <p:sldLayoutId id="2147485625" r:id="rId32"/>
    <p:sldLayoutId id="2147485626"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 id="2147485638" r:id="rId45"/>
    <p:sldLayoutId id="2147485639" r:id="rId46"/>
    <p:sldLayoutId id="2147485640" r:id="rId47"/>
    <p:sldLayoutId id="2147485641" r:id="rId48"/>
    <p:sldLayoutId id="2147485642" r:id="rId49"/>
    <p:sldLayoutId id="2147485643" r:id="rId50"/>
    <p:sldLayoutId id="2147485644" r:id="rId51"/>
    <p:sldLayoutId id="2147485645" r:id="rId52"/>
    <p:sldLayoutId id="2147485646" r:id="rId53"/>
    <p:sldLayoutId id="2147485647" r:id="rId54"/>
    <p:sldLayoutId id="2147485648" r:id="rId55"/>
    <p:sldLayoutId id="2147485649"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4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40.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40.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0.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40.xml"/><Relationship Id="rId6" Type="http://schemas.openxmlformats.org/officeDocument/2006/relationships/image" Target="../media/image22.png"/><Relationship Id="rId5" Type="http://schemas.openxmlformats.org/officeDocument/2006/relationships/image" Target="../media/image58.sv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40.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13.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1.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i900-azure-openai" TargetMode="External"/><Relationship Id="rId2" Type="http://schemas.openxmlformats.org/officeDocument/2006/relationships/notesSlide" Target="../notesSlides/notesSlide27.xml"/><Relationship Id="rId1" Type="http://schemas.openxmlformats.org/officeDocument/2006/relationships/slideLayout" Target="../slideLayouts/slideLayout113.xml"/><Relationship Id="rId5" Type="http://schemas.openxmlformats.org/officeDocument/2006/relationships/image" Target="../media/image17.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ai900-content-filters" TargetMode="External"/><Relationship Id="rId2" Type="http://schemas.openxmlformats.org/officeDocument/2006/relationships/notesSlide" Target="../notesSlides/notesSlide30.xml"/><Relationship Id="rId1" Type="http://schemas.openxmlformats.org/officeDocument/2006/relationships/slideLayout" Target="../slideLayouts/slideLayout113.xml"/><Relationship Id="rId5" Type="http://schemas.openxmlformats.org/officeDocument/2006/relationships/image" Target="../media/image17.sv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34.xml"/><Relationship Id="rId5" Type="http://schemas.openxmlformats.org/officeDocument/2006/relationships/hyperlink" Target="https://learn.microsoft.com/en-us/training/paths/introduction-generative-ai/" TargetMode="External"/><Relationship Id="rId4" Type="http://schemas.openxmlformats.org/officeDocument/2006/relationships/image" Target="../media/image6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140.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0.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0.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28.svg"/><Relationship Id="rId4" Type="http://schemas.openxmlformats.org/officeDocument/2006/relationships/image" Target="../media/image3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812654"/>
            <a:ext cx="5132872" cy="1846659"/>
          </a:xfrm>
        </p:spPr>
        <p:txBody>
          <a:bodyPr/>
          <a:lstStyle/>
          <a:p>
            <a:r>
              <a:rPr lang="it-IT" dirty="0"/>
              <a:t>Microsoft Azure AI Fundamentals: Generative AI</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1CCE-C606-FBE3-ACDB-4FFC0EB1AF38}"/>
              </a:ext>
            </a:extLst>
          </p:cNvPr>
          <p:cNvSpPr>
            <a:spLocks noGrp="1"/>
          </p:cNvSpPr>
          <p:nvPr>
            <p:ph type="title"/>
          </p:nvPr>
        </p:nvSpPr>
        <p:spPr>
          <a:xfrm>
            <a:off x="588263" y="303312"/>
            <a:ext cx="11018520" cy="861774"/>
          </a:xfrm>
        </p:spPr>
        <p:txBody>
          <a:bodyPr/>
          <a:lstStyle/>
          <a:p>
            <a:r>
              <a:rPr lang="en-US" dirty="0"/>
              <a:t>Language models</a:t>
            </a:r>
            <a:br>
              <a:rPr lang="en-US" dirty="0"/>
            </a:br>
            <a:r>
              <a:rPr lang="en-US" sz="2400" dirty="0">
                <a:solidFill>
                  <a:schemeClr val="bg1">
                    <a:lumMod val="50000"/>
                  </a:schemeClr>
                </a:solidFill>
              </a:rPr>
              <a:t>Foundation models</a:t>
            </a:r>
            <a:endParaRPr lang="en-US" dirty="0">
              <a:solidFill>
                <a:schemeClr val="bg1">
                  <a:lumMod val="50000"/>
                </a:schemeClr>
              </a:solidFill>
            </a:endParaRPr>
          </a:p>
        </p:txBody>
      </p:sp>
      <p:grpSp>
        <p:nvGrpSpPr>
          <p:cNvPr id="38" name="Group 37" descr="A box with the following content on&#10;OpenAI models hosted in Azure:&#10;- GPT models for natural language and code generation&#10;- Embeddings models to vectorize text tokens&#10;- DALL-E models for image generation&#10;- Whisper models for speech recognition">
            <a:extLst>
              <a:ext uri="{FF2B5EF4-FFF2-40B4-BE49-F238E27FC236}">
                <a16:creationId xmlns:a16="http://schemas.microsoft.com/office/drawing/2014/main" id="{1E8CE42C-1B18-4CE3-E674-0191C7B72348}"/>
              </a:ext>
            </a:extLst>
          </p:cNvPr>
          <p:cNvGrpSpPr/>
          <p:nvPr/>
        </p:nvGrpSpPr>
        <p:grpSpPr>
          <a:xfrm>
            <a:off x="2237431" y="2524292"/>
            <a:ext cx="3373820" cy="3428015"/>
            <a:chOff x="1245625" y="2294868"/>
            <a:chExt cx="3373820" cy="3428015"/>
          </a:xfrm>
        </p:grpSpPr>
        <p:sp>
          <p:nvSpPr>
            <p:cNvPr id="8" name="Rectangle: Rounded Corners 7">
              <a:extLst>
                <a:ext uri="{FF2B5EF4-FFF2-40B4-BE49-F238E27FC236}">
                  <a16:creationId xmlns:a16="http://schemas.microsoft.com/office/drawing/2014/main" id="{E40D1D1C-C0FA-50BA-9BF4-08D7DE4806BF}"/>
                </a:ext>
              </a:extLst>
            </p:cNvPr>
            <p:cNvSpPr/>
            <p:nvPr/>
          </p:nvSpPr>
          <p:spPr bwMode="auto">
            <a:xfrm>
              <a:off x="1245625" y="2580782"/>
              <a:ext cx="3373820" cy="3142101"/>
            </a:xfrm>
            <a:prstGeom prst="roundRect">
              <a:avLst>
                <a:gd name="adj" fmla="val 11399"/>
              </a:avLst>
            </a:prstGeom>
            <a:noFill/>
            <a:ln w="285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33F1B91C-B0DE-EF48-E0D1-C630B4E93AB9}"/>
                </a:ext>
              </a:extLst>
            </p:cNvPr>
            <p:cNvGrpSpPr/>
            <p:nvPr/>
          </p:nvGrpSpPr>
          <p:grpSpPr>
            <a:xfrm>
              <a:off x="1493603" y="2294868"/>
              <a:ext cx="2651723" cy="619125"/>
              <a:chOff x="2124075" y="2137213"/>
              <a:chExt cx="2651723" cy="619125"/>
            </a:xfrm>
          </p:grpSpPr>
          <p:sp>
            <p:nvSpPr>
              <p:cNvPr id="7" name="TextBox 6">
                <a:extLst>
                  <a:ext uri="{FF2B5EF4-FFF2-40B4-BE49-F238E27FC236}">
                    <a16:creationId xmlns:a16="http://schemas.microsoft.com/office/drawing/2014/main" id="{B549AF2E-C3D1-43AE-1551-8B65D5E79DDC}"/>
                  </a:ext>
                </a:extLst>
              </p:cNvPr>
              <p:cNvSpPr txBox="1"/>
              <p:nvPr/>
            </p:nvSpPr>
            <p:spPr>
              <a:xfrm>
                <a:off x="2885088" y="2238461"/>
                <a:ext cx="1890710" cy="369332"/>
              </a:xfrm>
              <a:prstGeom prst="rect">
                <a:avLst/>
              </a:prstGeom>
              <a:solidFill>
                <a:schemeClr val="bg1"/>
              </a:solidFill>
            </p:spPr>
            <p:txBody>
              <a:bodyPr wrap="none" lIns="0" tIns="0" rIns="0" bIns="0" rtlCol="0">
                <a:spAutoFit/>
              </a:bodyPr>
              <a:lstStyle/>
              <a:p>
                <a:pPr algn="l"/>
                <a:r>
                  <a:rPr lang="en-US" sz="2400" dirty="0"/>
                  <a:t>Azure OpenAI</a:t>
                </a:r>
              </a:p>
            </p:txBody>
          </p:sp>
          <p:sp>
            <p:nvSpPr>
              <p:cNvPr id="9" name="Rectangle 8">
                <a:extLst>
                  <a:ext uri="{FF2B5EF4-FFF2-40B4-BE49-F238E27FC236}">
                    <a16:creationId xmlns:a16="http://schemas.microsoft.com/office/drawing/2014/main" id="{D03357F0-E73C-A260-9FEF-457585B08C21}"/>
                  </a:ext>
                </a:extLst>
              </p:cNvPr>
              <p:cNvSpPr/>
              <p:nvPr/>
            </p:nvSpPr>
            <p:spPr bwMode="auto">
              <a:xfrm>
                <a:off x="2183524" y="2137213"/>
                <a:ext cx="559676" cy="61912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665BF252-B499-81CF-9626-154B0819BD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2137213"/>
                <a:ext cx="619125" cy="619125"/>
              </a:xfrm>
              <a:prstGeom prst="rect">
                <a:avLst/>
              </a:prstGeom>
            </p:spPr>
          </p:pic>
        </p:grpSp>
        <p:sp>
          <p:nvSpPr>
            <p:cNvPr id="11" name="TextBox 10">
              <a:extLst>
                <a:ext uri="{FF2B5EF4-FFF2-40B4-BE49-F238E27FC236}">
                  <a16:creationId xmlns:a16="http://schemas.microsoft.com/office/drawing/2014/main" id="{E83ECF09-EA47-5C90-558A-0CD3ED90154C}"/>
                </a:ext>
              </a:extLst>
            </p:cNvPr>
            <p:cNvSpPr txBox="1"/>
            <p:nvPr/>
          </p:nvSpPr>
          <p:spPr>
            <a:xfrm>
              <a:off x="1513638" y="3166947"/>
              <a:ext cx="3105807" cy="1969770"/>
            </a:xfrm>
            <a:prstGeom prst="rect">
              <a:avLst/>
            </a:prstGeom>
            <a:noFill/>
          </p:spPr>
          <p:txBody>
            <a:bodyPr wrap="square" lIns="0" tIns="0" rIns="0" bIns="0" rtlCol="0">
              <a:spAutoFit/>
            </a:bodyPr>
            <a:lstStyle/>
            <a:p>
              <a:pPr algn="l"/>
              <a:r>
                <a:rPr lang="en-US" sz="1600" dirty="0"/>
                <a:t>OpenAI models hosted in Azure:</a:t>
              </a:r>
            </a:p>
            <a:p>
              <a:pPr marL="285750" indent="-285750" algn="l">
                <a:buFont typeface="Arial" panose="020B0604020202020204" pitchFamily="34" charset="0"/>
                <a:buChar char="•"/>
              </a:pPr>
              <a:r>
                <a:rPr lang="en-US" sz="1400" dirty="0"/>
                <a:t>GPT models for natural language and code generation</a:t>
              </a:r>
            </a:p>
            <a:p>
              <a:pPr marL="285750" indent="-285750" algn="l">
                <a:buFont typeface="Arial" panose="020B0604020202020204" pitchFamily="34" charset="0"/>
                <a:buChar char="•"/>
              </a:pPr>
              <a:r>
                <a:rPr lang="en-US" sz="1400" dirty="0"/>
                <a:t>Embeddings models to vectorize text tokens</a:t>
              </a:r>
            </a:p>
            <a:p>
              <a:pPr marL="285750" indent="-285750" algn="l">
                <a:buFont typeface="Arial" panose="020B0604020202020204" pitchFamily="34" charset="0"/>
                <a:buChar char="•"/>
              </a:pPr>
              <a:r>
                <a:rPr lang="en-US" sz="1400" dirty="0"/>
                <a:t>DALL-E models for image generation</a:t>
              </a:r>
            </a:p>
            <a:p>
              <a:pPr marL="285750" indent="-285750" algn="l">
                <a:buFont typeface="Arial" panose="020B0604020202020204" pitchFamily="34" charset="0"/>
                <a:buChar char="•"/>
              </a:pPr>
              <a:r>
                <a:rPr lang="en-US" sz="1400" dirty="0"/>
                <a:t>Whisper models for speech recognition</a:t>
              </a:r>
            </a:p>
          </p:txBody>
        </p:sp>
      </p:grpSp>
      <p:grpSp>
        <p:nvGrpSpPr>
          <p:cNvPr id="17" name="Group 16" descr="A box with content about the model catalog available in Azure AI Studio and Azure Machine Learning Studio. The content reads: &#10;Azure OpenAI models&#10;Open-source models from:&#10;Microsoft&#10;OpenAI&#10;HuggingFace&#10;Mistral&#10;Meta&#10;Databricks&#10;and more">
            <a:extLst>
              <a:ext uri="{FF2B5EF4-FFF2-40B4-BE49-F238E27FC236}">
                <a16:creationId xmlns:a16="http://schemas.microsoft.com/office/drawing/2014/main" id="{A040DA04-68FD-1E86-19CD-226C2CED5A37}"/>
              </a:ext>
            </a:extLst>
          </p:cNvPr>
          <p:cNvGrpSpPr/>
          <p:nvPr/>
        </p:nvGrpSpPr>
        <p:grpSpPr>
          <a:xfrm>
            <a:off x="5935717" y="2524292"/>
            <a:ext cx="4335517" cy="3576965"/>
            <a:chOff x="6858000" y="1515298"/>
            <a:chExt cx="4335517" cy="3576965"/>
          </a:xfrm>
        </p:grpSpPr>
        <p:sp>
          <p:nvSpPr>
            <p:cNvPr id="15" name="Rectangle: Rounded Corners 14">
              <a:extLst>
                <a:ext uri="{FF2B5EF4-FFF2-40B4-BE49-F238E27FC236}">
                  <a16:creationId xmlns:a16="http://schemas.microsoft.com/office/drawing/2014/main" id="{306E6A14-6A92-065F-4DFB-5D196EDB4B1C}"/>
                </a:ext>
              </a:extLst>
            </p:cNvPr>
            <p:cNvSpPr/>
            <p:nvPr/>
          </p:nvSpPr>
          <p:spPr bwMode="auto">
            <a:xfrm>
              <a:off x="6858000" y="2058367"/>
              <a:ext cx="4335517" cy="3033896"/>
            </a:xfrm>
            <a:prstGeom prst="roundRect">
              <a:avLst>
                <a:gd name="adj" fmla="val 11399"/>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0B390B4-5638-A1BB-FFB7-16B42461E232}"/>
                </a:ext>
              </a:extLst>
            </p:cNvPr>
            <p:cNvSpPr/>
            <p:nvPr/>
          </p:nvSpPr>
          <p:spPr bwMode="auto">
            <a:xfrm>
              <a:off x="7067158" y="1834004"/>
              <a:ext cx="2502512" cy="5891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7FC0CC-E183-822D-6B60-990E6C35A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0582" y="1762229"/>
              <a:ext cx="377623" cy="377623"/>
            </a:xfrm>
            <a:prstGeom prst="rect">
              <a:avLst/>
            </a:prstGeom>
          </p:spPr>
        </p:pic>
        <p:sp>
          <p:nvSpPr>
            <p:cNvPr id="14" name="TextBox 13">
              <a:extLst>
                <a:ext uri="{FF2B5EF4-FFF2-40B4-BE49-F238E27FC236}">
                  <a16:creationId xmlns:a16="http://schemas.microsoft.com/office/drawing/2014/main" id="{454CC135-A82C-D895-B19C-A39EBFED22A1}"/>
                </a:ext>
              </a:extLst>
            </p:cNvPr>
            <p:cNvSpPr txBox="1"/>
            <p:nvPr/>
          </p:nvSpPr>
          <p:spPr>
            <a:xfrm>
              <a:off x="7970672" y="1515298"/>
              <a:ext cx="2814810" cy="861774"/>
            </a:xfrm>
            <a:prstGeom prst="rect">
              <a:avLst/>
            </a:prstGeom>
            <a:noFill/>
          </p:spPr>
          <p:txBody>
            <a:bodyPr wrap="none" lIns="0" tIns="0" rIns="0" bIns="0" rtlCol="0">
              <a:spAutoFit/>
            </a:bodyPr>
            <a:lstStyle/>
            <a:p>
              <a:pPr algn="l"/>
              <a:r>
                <a:rPr lang="en-US" sz="2400" dirty="0"/>
                <a:t>Model Catalog</a:t>
              </a:r>
            </a:p>
            <a:p>
              <a:pPr algn="l"/>
              <a:r>
                <a:rPr lang="en-US" sz="1600" dirty="0"/>
                <a:t>Azure AI Studio</a:t>
              </a:r>
            </a:p>
            <a:p>
              <a:pPr algn="l"/>
              <a:r>
                <a:rPr lang="en-US" sz="1600" dirty="0"/>
                <a:t>Azure Machine Learning Studio</a:t>
              </a:r>
              <a:endParaRPr lang="en-US" sz="2000" dirty="0"/>
            </a:p>
          </p:txBody>
        </p:sp>
        <p:pic>
          <p:nvPicPr>
            <p:cNvPr id="13" name="Graphic 12">
              <a:extLst>
                <a:ext uri="{FF2B5EF4-FFF2-40B4-BE49-F238E27FC236}">
                  <a16:creationId xmlns:a16="http://schemas.microsoft.com/office/drawing/2014/main" id="{7BCA9D82-685D-54E8-CD16-467FB66E2F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7900" y="1992240"/>
              <a:ext cx="377623" cy="377623"/>
            </a:xfrm>
            <a:prstGeom prst="rect">
              <a:avLst/>
            </a:prstGeom>
          </p:spPr>
        </p:pic>
      </p:grpSp>
      <p:cxnSp>
        <p:nvCxnSpPr>
          <p:cNvPr id="19" name="Straight Connector 18">
            <a:extLst>
              <a:ext uri="{FF2B5EF4-FFF2-40B4-BE49-F238E27FC236}">
                <a16:creationId xmlns:a16="http://schemas.microsoft.com/office/drawing/2014/main" id="{29DF4851-570A-8A58-78F1-72F649522A4C}"/>
              </a:ext>
              <a:ext uri="{C183D7F6-B498-43B3-948B-1728B52AA6E4}">
                <adec:decorative xmlns:adec="http://schemas.microsoft.com/office/drawing/2017/decorative" val="1"/>
              </a:ext>
            </a:extLst>
          </p:cNvPr>
          <p:cNvCxnSpPr>
            <a:cxnSpLocks/>
          </p:cNvCxnSpPr>
          <p:nvPr/>
        </p:nvCxnSpPr>
        <p:spPr>
          <a:xfrm>
            <a:off x="5611251" y="3032872"/>
            <a:ext cx="1191718" cy="8612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C2B60A-7C8B-4AAD-9CA1-54DAC8BD087A}"/>
              </a:ext>
              <a:ext uri="{C183D7F6-B498-43B3-948B-1728B52AA6E4}">
                <adec:decorative xmlns:adec="http://schemas.microsoft.com/office/drawing/2017/decorative" val="1"/>
              </a:ext>
            </a:extLst>
          </p:cNvPr>
          <p:cNvCxnSpPr>
            <a:cxnSpLocks/>
          </p:cNvCxnSpPr>
          <p:nvPr/>
        </p:nvCxnSpPr>
        <p:spPr>
          <a:xfrm flipV="1">
            <a:off x="5611251" y="3928572"/>
            <a:ext cx="1191718" cy="17965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2727A0-9CAE-48BB-D5A7-2A545C0C6DDD}"/>
              </a:ext>
            </a:extLst>
          </p:cNvPr>
          <p:cNvSpPr txBox="1"/>
          <p:nvPr/>
        </p:nvSpPr>
        <p:spPr>
          <a:xfrm>
            <a:off x="6802969" y="3791073"/>
            <a:ext cx="2710101" cy="2215991"/>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1600" dirty="0"/>
              <a:t>Azure OpenAI models</a:t>
            </a:r>
          </a:p>
          <a:p>
            <a:pPr marL="285750" indent="-285750" algn="l">
              <a:buFont typeface="Arial" panose="020B0604020202020204" pitchFamily="34" charset="0"/>
              <a:buChar char="•"/>
            </a:pPr>
            <a:r>
              <a:rPr lang="en-US" sz="1600" dirty="0"/>
              <a:t>Open-source models from:</a:t>
            </a:r>
          </a:p>
          <a:p>
            <a:pPr marL="742933" lvl="1" indent="-285750">
              <a:buFont typeface="Arial" panose="020B0604020202020204" pitchFamily="34" charset="0"/>
              <a:buChar char="•"/>
            </a:pPr>
            <a:r>
              <a:rPr lang="en-US" sz="1600" dirty="0"/>
              <a:t>Microsoft</a:t>
            </a:r>
          </a:p>
          <a:p>
            <a:pPr marL="742933" lvl="1" indent="-285750">
              <a:buFont typeface="Arial" panose="020B0604020202020204" pitchFamily="34" charset="0"/>
              <a:buChar char="•"/>
            </a:pPr>
            <a:r>
              <a:rPr lang="en-US" sz="1600" dirty="0"/>
              <a:t>OpenAI</a:t>
            </a:r>
          </a:p>
          <a:p>
            <a:pPr marL="742933" lvl="1" indent="-285750">
              <a:buFont typeface="Arial" panose="020B0604020202020204" pitchFamily="34" charset="0"/>
              <a:buChar char="•"/>
            </a:pPr>
            <a:r>
              <a:rPr lang="en-US" sz="1600" dirty="0" err="1"/>
              <a:t>HuggingFace</a:t>
            </a:r>
            <a:endParaRPr lang="en-US" sz="1600" dirty="0"/>
          </a:p>
          <a:p>
            <a:pPr marL="742933" lvl="1" indent="-285750">
              <a:buFont typeface="Arial" panose="020B0604020202020204" pitchFamily="34" charset="0"/>
              <a:buChar char="•"/>
            </a:pPr>
            <a:r>
              <a:rPr lang="en-US" sz="1600" dirty="0"/>
              <a:t>Mistral</a:t>
            </a:r>
          </a:p>
          <a:p>
            <a:pPr marL="742933" lvl="1" indent="-285750">
              <a:buFont typeface="Arial" panose="020B0604020202020204" pitchFamily="34" charset="0"/>
              <a:buChar char="•"/>
            </a:pPr>
            <a:r>
              <a:rPr lang="en-US" sz="1600" dirty="0"/>
              <a:t>Meta</a:t>
            </a:r>
          </a:p>
          <a:p>
            <a:pPr marL="742933" lvl="1" indent="-285750">
              <a:buFont typeface="Arial" panose="020B0604020202020204" pitchFamily="34" charset="0"/>
              <a:buChar char="•"/>
            </a:pPr>
            <a:r>
              <a:rPr lang="en-US" sz="1600" dirty="0"/>
              <a:t>Databricks</a:t>
            </a:r>
          </a:p>
          <a:p>
            <a:pPr marL="742933" lvl="1" indent="-285750">
              <a:buFont typeface="Arial" panose="020B0604020202020204" pitchFamily="34" charset="0"/>
              <a:buChar char="•"/>
            </a:pPr>
            <a:r>
              <a:rPr lang="en-US" sz="1600" dirty="0"/>
              <a:t>others…</a:t>
            </a:r>
          </a:p>
        </p:txBody>
      </p:sp>
      <p:sp>
        <p:nvSpPr>
          <p:cNvPr id="41" name="TextBox 40">
            <a:extLst>
              <a:ext uri="{FF2B5EF4-FFF2-40B4-BE49-F238E27FC236}">
                <a16:creationId xmlns:a16="http://schemas.microsoft.com/office/drawing/2014/main" id="{8A86061C-F77F-454B-599C-283563B41A9E}"/>
              </a:ext>
            </a:extLst>
          </p:cNvPr>
          <p:cNvSpPr txBox="1"/>
          <p:nvPr/>
        </p:nvSpPr>
        <p:spPr>
          <a:xfrm>
            <a:off x="1221827" y="1592040"/>
            <a:ext cx="10024283" cy="553998"/>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1800" dirty="0"/>
              <a:t>You can train your own language model from scratch, but..</a:t>
            </a:r>
          </a:p>
          <a:p>
            <a:pPr marL="285750" indent="-285750" algn="l">
              <a:buFont typeface="Arial" panose="020B0604020202020204" pitchFamily="34" charset="0"/>
              <a:buChar char="•"/>
            </a:pPr>
            <a:r>
              <a:rPr lang="en-US" sz="1800" dirty="0"/>
              <a:t>Most generative AI solutions use a </a:t>
            </a:r>
            <a:r>
              <a:rPr lang="en-US" sz="1800" i="1" dirty="0"/>
              <a:t>foundation</a:t>
            </a:r>
            <a:r>
              <a:rPr lang="en-US" sz="1800" dirty="0"/>
              <a:t> model (optionally fine-tuned with your own data)</a:t>
            </a:r>
          </a:p>
        </p:txBody>
      </p:sp>
    </p:spTree>
    <p:extLst>
      <p:ext uri="{BB962C8B-B14F-4D97-AF65-F5344CB8AC3E}">
        <p14:creationId xmlns:p14="http://schemas.microsoft.com/office/powerpoint/2010/main" val="10568087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7CC6-8A43-8ADF-FF86-FA9DC63E15BE}"/>
              </a:ext>
            </a:extLst>
          </p:cNvPr>
          <p:cNvSpPr>
            <a:spLocks noGrp="1"/>
          </p:cNvSpPr>
          <p:nvPr>
            <p:ph type="title"/>
          </p:nvPr>
        </p:nvSpPr>
        <p:spPr>
          <a:xfrm>
            <a:off x="590200" y="314073"/>
            <a:ext cx="11011600" cy="861774"/>
          </a:xfrm>
        </p:spPr>
        <p:txBody>
          <a:bodyPr/>
          <a:lstStyle/>
          <a:p>
            <a:r>
              <a:rPr lang="en-US" dirty="0"/>
              <a:t>Language models</a:t>
            </a:r>
            <a:br>
              <a:rPr lang="en-US" dirty="0"/>
            </a:br>
            <a:r>
              <a:rPr lang="en-US" sz="2400" dirty="0">
                <a:solidFill>
                  <a:schemeClr val="bg1">
                    <a:lumMod val="50000"/>
                  </a:schemeClr>
                </a:solidFill>
              </a:rPr>
              <a:t>Large and small language models</a:t>
            </a:r>
            <a:endParaRPr lang="en-US" dirty="0">
              <a:solidFill>
                <a:schemeClr val="bg1">
                  <a:lumMod val="50000"/>
                </a:schemeClr>
              </a:solidFill>
            </a:endParaRPr>
          </a:p>
        </p:txBody>
      </p:sp>
      <p:sp>
        <p:nvSpPr>
          <p:cNvPr id="3" name="Text Placeholder 2">
            <a:extLst>
              <a:ext uri="{FF2B5EF4-FFF2-40B4-BE49-F238E27FC236}">
                <a16:creationId xmlns:a16="http://schemas.microsoft.com/office/drawing/2014/main" id="{9314D09E-16A7-257A-F3F4-62C0BB356DFF}"/>
              </a:ext>
            </a:extLst>
          </p:cNvPr>
          <p:cNvSpPr>
            <a:spLocks noGrp="1"/>
          </p:cNvSpPr>
          <p:nvPr>
            <p:ph type="body" sz="quarter" idx="15"/>
          </p:nvPr>
        </p:nvSpPr>
        <p:spPr>
          <a:xfrm>
            <a:off x="823715" y="1591056"/>
            <a:ext cx="5217510" cy="3607141"/>
          </a:xfrm>
        </p:spPr>
        <p:txBody>
          <a:bodyPr/>
          <a:lstStyle/>
          <a:p>
            <a:pPr marL="0" indent="0">
              <a:buNone/>
            </a:pPr>
            <a:r>
              <a:rPr lang="en-US" sz="2000" b="1" dirty="0"/>
              <a:t>Large Language Models (LLMs)</a:t>
            </a:r>
          </a:p>
          <a:p>
            <a:r>
              <a:rPr lang="en-US" dirty="0"/>
              <a:t>Trained with large volumes of general text data</a:t>
            </a:r>
          </a:p>
          <a:p>
            <a:r>
              <a:rPr lang="en-US" dirty="0"/>
              <a:t>Many billions of parameters</a:t>
            </a:r>
          </a:p>
          <a:p>
            <a:r>
              <a:rPr lang="en-US" dirty="0"/>
              <a:t>Comprehensive language generation capabilities in multiple contexts</a:t>
            </a:r>
          </a:p>
          <a:p>
            <a:r>
              <a:rPr lang="en-US" dirty="0"/>
              <a:t>Large size can impact performance and portability</a:t>
            </a:r>
          </a:p>
          <a:p>
            <a:r>
              <a:rPr lang="en-US" dirty="0"/>
              <a:t>Time-consuming (and expensive) to fine-tune with your own training data</a:t>
            </a:r>
          </a:p>
          <a:p>
            <a:r>
              <a:rPr lang="en-US" dirty="0"/>
              <a:t>Examples include:</a:t>
            </a:r>
          </a:p>
          <a:p>
            <a:pPr lvl="1"/>
            <a:r>
              <a:rPr lang="en-US" dirty="0"/>
              <a:t>OpenAI GPT 4</a:t>
            </a:r>
          </a:p>
          <a:p>
            <a:pPr lvl="1"/>
            <a:r>
              <a:rPr lang="en-US" dirty="0"/>
              <a:t>Mistral 7B</a:t>
            </a:r>
          </a:p>
          <a:p>
            <a:pPr lvl="1"/>
            <a:r>
              <a:rPr lang="en-US" dirty="0"/>
              <a:t>Meta Llama 3</a:t>
            </a:r>
          </a:p>
          <a:p>
            <a:pPr lvl="1"/>
            <a:endParaRPr lang="en-US" dirty="0"/>
          </a:p>
        </p:txBody>
      </p:sp>
      <p:sp>
        <p:nvSpPr>
          <p:cNvPr id="4" name="Text Placeholder 3">
            <a:extLst>
              <a:ext uri="{FF2B5EF4-FFF2-40B4-BE49-F238E27FC236}">
                <a16:creationId xmlns:a16="http://schemas.microsoft.com/office/drawing/2014/main" id="{F075A0FA-E404-F3D4-C4DF-7D79120B43CA}"/>
              </a:ext>
            </a:extLst>
          </p:cNvPr>
          <p:cNvSpPr>
            <a:spLocks noGrp="1"/>
          </p:cNvSpPr>
          <p:nvPr>
            <p:ph type="body" sz="quarter" idx="20"/>
          </p:nvPr>
        </p:nvSpPr>
        <p:spPr>
          <a:xfrm>
            <a:off x="6609652" y="1591056"/>
            <a:ext cx="4879679" cy="3348609"/>
          </a:xfrm>
        </p:spPr>
        <p:txBody>
          <a:bodyPr/>
          <a:lstStyle/>
          <a:p>
            <a:pPr marL="0" indent="0">
              <a:buNone/>
            </a:pPr>
            <a:r>
              <a:rPr lang="en-US" sz="2000" b="1" dirty="0"/>
              <a:t>Small Language Models (SLMs)</a:t>
            </a:r>
          </a:p>
          <a:p>
            <a:r>
              <a:rPr lang="en-US" dirty="0"/>
              <a:t>Trained with focused text data</a:t>
            </a:r>
          </a:p>
          <a:p>
            <a:r>
              <a:rPr lang="en-US" dirty="0"/>
              <a:t>Fewer parameters</a:t>
            </a:r>
          </a:p>
          <a:p>
            <a:r>
              <a:rPr lang="en-US" dirty="0"/>
              <a:t>Focused language generation capabilities in specialized contexts</a:t>
            </a:r>
          </a:p>
          <a:p>
            <a:r>
              <a:rPr lang="en-US" dirty="0"/>
              <a:t>Fast and portable</a:t>
            </a:r>
          </a:p>
          <a:p>
            <a:r>
              <a:rPr lang="en-US" dirty="0"/>
              <a:t>Faster (and less expensive) to fine-tune with your own training data</a:t>
            </a:r>
          </a:p>
          <a:p>
            <a:r>
              <a:rPr lang="en-US" dirty="0"/>
              <a:t>Examples include:</a:t>
            </a:r>
          </a:p>
          <a:p>
            <a:pPr lvl="1"/>
            <a:r>
              <a:rPr lang="en-US" dirty="0"/>
              <a:t>Microsoft Phi 2</a:t>
            </a:r>
          </a:p>
          <a:p>
            <a:pPr lvl="1"/>
            <a:r>
              <a:rPr lang="en-US" dirty="0"/>
              <a:t>Microsoft Orca 2</a:t>
            </a:r>
          </a:p>
          <a:p>
            <a:pPr lvl="1"/>
            <a:r>
              <a:rPr lang="en-US" dirty="0"/>
              <a:t>OpenAI GPT Neo</a:t>
            </a:r>
          </a:p>
        </p:txBody>
      </p:sp>
      <p:cxnSp>
        <p:nvCxnSpPr>
          <p:cNvPr id="6" name="Straight Connector 5">
            <a:extLst>
              <a:ext uri="{FF2B5EF4-FFF2-40B4-BE49-F238E27FC236}">
                <a16:creationId xmlns:a16="http://schemas.microsoft.com/office/drawing/2014/main" id="{9FA30CEA-D6AA-2299-2102-41B05AF466F6}"/>
              </a:ext>
              <a:ext uri="{C183D7F6-B498-43B3-948B-1728B52AA6E4}">
                <adec:decorative xmlns:adec="http://schemas.microsoft.com/office/drawing/2017/decorative" val="1"/>
              </a:ext>
            </a:extLst>
          </p:cNvPr>
          <p:cNvCxnSpPr/>
          <p:nvPr/>
        </p:nvCxnSpPr>
        <p:spPr>
          <a:xfrm>
            <a:off x="6096000" y="1451873"/>
            <a:ext cx="0" cy="3887945"/>
          </a:xfrm>
          <a:prstGeom prst="line">
            <a:avLst/>
          </a:prstGeom>
          <a:ln w="1270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1843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a:xfrm>
            <a:off x="588263" y="303312"/>
            <a:ext cx="11018520" cy="861774"/>
          </a:xfrm>
        </p:spPr>
        <p:txBody>
          <a:bodyPr/>
          <a:lstStyle/>
          <a:p>
            <a:r>
              <a:rPr lang="en-US" altLang="zh-CN" dirty="0"/>
              <a:t>Copilots</a:t>
            </a:r>
            <a:br>
              <a:rPr lang="en-US" altLang="zh-CN" dirty="0"/>
            </a:br>
            <a:r>
              <a:rPr lang="en-US" altLang="zh-CN" sz="2400" dirty="0">
                <a:solidFill>
                  <a:schemeClr val="bg1">
                    <a:lumMod val="50000"/>
                  </a:schemeClr>
                </a:solidFill>
              </a:rPr>
              <a:t>What are copilots?</a:t>
            </a:r>
            <a:endParaRPr lang="zh-CN" altLang="en-US" dirty="0">
              <a:solidFill>
                <a:schemeClr val="bg1">
                  <a:lumMod val="50000"/>
                </a:schemeClr>
              </a:solidFill>
            </a:endParaRPr>
          </a:p>
        </p:txBody>
      </p:sp>
      <p:sp>
        <p:nvSpPr>
          <p:cNvPr id="3" name="文本框 2">
            <a:extLst>
              <a:ext uri="{FF2B5EF4-FFF2-40B4-BE49-F238E27FC236}">
                <a16:creationId xmlns:a16="http://schemas.microsoft.com/office/drawing/2014/main" id="{1E6945DD-B779-4D48-AA43-C249473A4E35}"/>
              </a:ext>
            </a:extLst>
          </p:cNvPr>
          <p:cNvSpPr txBox="1"/>
          <p:nvPr/>
        </p:nvSpPr>
        <p:spPr>
          <a:xfrm>
            <a:off x="588263" y="1548491"/>
            <a:ext cx="6133626" cy="615553"/>
          </a:xfrm>
          <a:prstGeom prst="rect">
            <a:avLst/>
          </a:prstGeom>
          <a:noFill/>
        </p:spPr>
        <p:txBody>
          <a:bodyPr wrap="square" lIns="0" tIns="0" rIns="0" bIns="0" rtlCol="0">
            <a:spAutoFit/>
          </a:bodyPr>
          <a:lstStyle/>
          <a:p>
            <a:pPr>
              <a:spcBef>
                <a:spcPts val="1200"/>
              </a:spcBef>
            </a:pPr>
            <a:r>
              <a:rPr lang="en-US" altLang="zh-CN" sz="2000" dirty="0">
                <a:latin typeface="+mj-lt"/>
              </a:rPr>
              <a:t>Generative AI powered assistants integrated into applications, often as chat interfaces</a:t>
            </a:r>
          </a:p>
        </p:txBody>
      </p:sp>
      <p:sp>
        <p:nvSpPr>
          <p:cNvPr id="7" name="文本框 6">
            <a:extLst>
              <a:ext uri="{FF2B5EF4-FFF2-40B4-BE49-F238E27FC236}">
                <a16:creationId xmlns:a16="http://schemas.microsoft.com/office/drawing/2014/main" id="{B1286115-AE65-46CC-A8A4-0F31E69209F0}"/>
              </a:ext>
            </a:extLst>
          </p:cNvPr>
          <p:cNvSpPr txBox="1"/>
          <p:nvPr/>
        </p:nvSpPr>
        <p:spPr>
          <a:xfrm>
            <a:off x="715171" y="2467855"/>
            <a:ext cx="5622810" cy="3303468"/>
          </a:xfrm>
          <a:prstGeom prst="rect">
            <a:avLst/>
          </a:prstGeom>
          <a:noFill/>
        </p:spPr>
        <p:txBody>
          <a:bodyPr wrap="square" lIns="0" tIns="0" rIns="0" bIns="0" rtlCol="0">
            <a:spAutoFit/>
          </a:bodyPr>
          <a:lstStyle/>
          <a:p>
            <a:pPr marL="285750" indent="-285750">
              <a:spcBef>
                <a:spcPts val="500"/>
              </a:spcBef>
              <a:buFont typeface="Arial" panose="020B0604020202020204" pitchFamily="34" charset="0"/>
              <a:buChar char="•"/>
            </a:pPr>
            <a:r>
              <a:rPr lang="en-US" altLang="zh-CN" sz="1800" dirty="0"/>
              <a:t>Copilots provide contextual assistance with everyday tasks; typically using a language model to interpret and generate natural language</a:t>
            </a:r>
          </a:p>
          <a:p>
            <a:pPr marL="285750" indent="-285750">
              <a:spcBef>
                <a:spcPts val="500"/>
              </a:spcBef>
              <a:buFont typeface="Arial" panose="020B0604020202020204" pitchFamily="34" charset="0"/>
              <a:buChar char="•"/>
            </a:pPr>
            <a:r>
              <a:rPr lang="en-US" altLang="zh-CN" sz="1800" dirty="0"/>
              <a:t>Business users can use copilots to boost their productivity and creativity with AI-generated content and automation of tasks</a:t>
            </a:r>
          </a:p>
          <a:p>
            <a:pPr marL="285750" indent="-285750">
              <a:spcBef>
                <a:spcPts val="500"/>
              </a:spcBef>
              <a:buFont typeface="Arial" panose="020B0604020202020204" pitchFamily="34" charset="0"/>
              <a:buChar char="•"/>
            </a:pPr>
            <a:r>
              <a:rPr lang="en-US" altLang="zh-CN" sz="1800" dirty="0"/>
              <a:t>Developers can:</a:t>
            </a:r>
          </a:p>
          <a:p>
            <a:pPr marL="742933" lvl="1" indent="-285750">
              <a:spcBef>
                <a:spcPts val="500"/>
              </a:spcBef>
              <a:buFont typeface="Arial" panose="020B0604020202020204" pitchFamily="34" charset="0"/>
              <a:buChar char="•"/>
            </a:pPr>
            <a:r>
              <a:rPr lang="en-US" altLang="zh-CN" sz="1800" dirty="0"/>
              <a:t>Extend copilots by creating plug-ins that integrate them into business processes and data</a:t>
            </a:r>
          </a:p>
          <a:p>
            <a:pPr marL="742933" lvl="1" indent="-285750">
              <a:spcBef>
                <a:spcPts val="500"/>
              </a:spcBef>
              <a:buFont typeface="Arial" panose="020B0604020202020204" pitchFamily="34" charset="0"/>
              <a:buChar char="•"/>
            </a:pPr>
            <a:r>
              <a:rPr lang="en-US" altLang="zh-CN" sz="1800" dirty="0"/>
              <a:t>Create custom copilots to build generative AI capabilities into apps and services</a:t>
            </a:r>
          </a:p>
        </p:txBody>
      </p:sp>
      <p:pic>
        <p:nvPicPr>
          <p:cNvPr id="6" name="Picture 5" descr="A screenshot of the Microsoft Copilot chat interface with a dialog box at the bottom where users can type in their prompt.">
            <a:extLst>
              <a:ext uri="{FF2B5EF4-FFF2-40B4-BE49-F238E27FC236}">
                <a16:creationId xmlns:a16="http://schemas.microsoft.com/office/drawing/2014/main" id="{E15F29C4-D76D-384B-3A7C-50D66CB8EAD7}"/>
              </a:ext>
            </a:extLst>
          </p:cNvPr>
          <p:cNvPicPr>
            <a:picLocks noChangeAspect="1"/>
          </p:cNvPicPr>
          <p:nvPr/>
        </p:nvPicPr>
        <p:blipFill>
          <a:blip r:embed="rId3"/>
          <a:stretch>
            <a:fillRect/>
          </a:stretch>
        </p:blipFill>
        <p:spPr>
          <a:xfrm>
            <a:off x="7566485" y="608556"/>
            <a:ext cx="3129323" cy="6052664"/>
          </a:xfrm>
          <a:prstGeom prst="rect">
            <a:avLst/>
          </a:prstGeom>
        </p:spPr>
      </p:pic>
    </p:spTree>
    <p:extLst>
      <p:ext uri="{BB962C8B-B14F-4D97-AF65-F5344CB8AC3E}">
        <p14:creationId xmlns:p14="http://schemas.microsoft.com/office/powerpoint/2010/main" val="11473256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a:xfrm>
            <a:off x="588263" y="303312"/>
            <a:ext cx="11018520" cy="861774"/>
          </a:xfrm>
        </p:spPr>
        <p:txBody>
          <a:bodyPr/>
          <a:lstStyle/>
          <a:p>
            <a:r>
              <a:rPr lang="en-US" dirty="0"/>
              <a:t>Copilots</a:t>
            </a:r>
            <a:br>
              <a:rPr lang="en-US" dirty="0"/>
            </a:br>
            <a:r>
              <a:rPr lang="en-US" sz="2400" dirty="0">
                <a:solidFill>
                  <a:schemeClr val="bg1">
                    <a:lumMod val="50000"/>
                  </a:schemeClr>
                </a:solidFill>
              </a:rPr>
              <a:t>Levels of copilot adoption</a:t>
            </a:r>
            <a:endParaRPr lang="en-US" dirty="0">
              <a:solidFill>
                <a:schemeClr val="bg1">
                  <a:lumMod val="50000"/>
                </a:schemeClr>
              </a:solidFill>
            </a:endParaRPr>
          </a:p>
        </p:txBody>
      </p:sp>
      <p:sp>
        <p:nvSpPr>
          <p:cNvPr id="3" name="Rectangle 2">
            <a:extLst>
              <a:ext uri="{FF2B5EF4-FFF2-40B4-BE49-F238E27FC236}">
                <a16:creationId xmlns:a16="http://schemas.microsoft.com/office/drawing/2014/main" id="{2DCC5183-1FBD-B331-4983-2DCBF08117C7}"/>
              </a:ext>
              <a:ext uri="{C183D7F6-B498-43B3-948B-1728B52AA6E4}">
                <adec:decorative xmlns:adec="http://schemas.microsoft.com/office/drawing/2017/decorative" val="1"/>
              </a:ext>
            </a:extLst>
          </p:cNvPr>
          <p:cNvSpPr/>
          <p:nvPr/>
        </p:nvSpPr>
        <p:spPr bwMode="auto">
          <a:xfrm>
            <a:off x="1430929" y="1452887"/>
            <a:ext cx="10267805" cy="1579444"/>
          </a:xfrm>
          <a:prstGeom prst="rect">
            <a:avLst/>
          </a:prstGeom>
          <a:solidFill>
            <a:schemeClr val="accent4">
              <a:lumMod val="40000"/>
              <a:lumOff val="6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62AC89AC-12C1-5B66-08BF-8DA74E11328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504" y="1769849"/>
            <a:ext cx="914400" cy="914400"/>
          </a:xfrm>
          <a:prstGeom prst="rect">
            <a:avLst/>
          </a:prstGeom>
        </p:spPr>
      </p:pic>
      <p:sp>
        <p:nvSpPr>
          <p:cNvPr id="14" name="TextBox 13">
            <a:extLst>
              <a:ext uri="{FF2B5EF4-FFF2-40B4-BE49-F238E27FC236}">
                <a16:creationId xmlns:a16="http://schemas.microsoft.com/office/drawing/2014/main" id="{F09CC82F-CC8F-47DB-E8A7-98D725F83B74}"/>
              </a:ext>
            </a:extLst>
          </p:cNvPr>
          <p:cNvSpPr txBox="1"/>
          <p:nvPr/>
        </p:nvSpPr>
        <p:spPr>
          <a:xfrm>
            <a:off x="1975380" y="1596107"/>
            <a:ext cx="9555830" cy="1261884"/>
          </a:xfrm>
          <a:prstGeom prst="rect">
            <a:avLst/>
          </a:prstGeom>
          <a:noFill/>
        </p:spPr>
        <p:txBody>
          <a:bodyPr wrap="square">
            <a:spAutoFit/>
          </a:bodyPr>
          <a:lstStyle/>
          <a:p>
            <a:r>
              <a:rPr lang="en-US" sz="2000" dirty="0">
                <a:latin typeface="+mj-lt"/>
              </a:rPr>
              <a:t>1. Unlock productivity across your business with Microsoft Copilot</a:t>
            </a:r>
          </a:p>
          <a:p>
            <a:pPr marL="573088" indent="-342900">
              <a:buFont typeface="Arial" panose="020B0604020202020204" pitchFamily="34" charset="0"/>
              <a:buChar char="•"/>
            </a:pPr>
            <a:r>
              <a:rPr lang="en-US" sz="1800" dirty="0"/>
              <a:t>Use copilot to optimize the way you work in the tools you use every day</a:t>
            </a:r>
          </a:p>
          <a:p>
            <a:pPr marL="573088" indent="-342900">
              <a:buFont typeface="Arial" panose="020B0604020202020204" pitchFamily="34" charset="0"/>
              <a:buChar char="•"/>
            </a:pPr>
            <a:r>
              <a:rPr lang="en-US" sz="1800" dirty="0"/>
              <a:t>Empower employees to be more creative</a:t>
            </a:r>
          </a:p>
          <a:p>
            <a:pPr marL="573088" indent="-342900">
              <a:buFont typeface="Arial" panose="020B0604020202020204" pitchFamily="34" charset="0"/>
              <a:buChar char="•"/>
            </a:pPr>
            <a:r>
              <a:rPr lang="en-US" sz="1800" dirty="0"/>
              <a:t>Spend less time on mundane tasks and more on high impact activities</a:t>
            </a:r>
            <a:r>
              <a:rPr lang="en-US" sz="2000" dirty="0"/>
              <a:t> </a:t>
            </a:r>
          </a:p>
        </p:txBody>
      </p:sp>
      <p:sp>
        <p:nvSpPr>
          <p:cNvPr id="4" name="Rectangle 3">
            <a:extLst>
              <a:ext uri="{FF2B5EF4-FFF2-40B4-BE49-F238E27FC236}">
                <a16:creationId xmlns:a16="http://schemas.microsoft.com/office/drawing/2014/main" id="{56196674-0349-2534-A701-155B7A6DCE3F}"/>
              </a:ext>
              <a:ext uri="{C183D7F6-B498-43B3-948B-1728B52AA6E4}">
                <adec:decorative xmlns:adec="http://schemas.microsoft.com/office/drawing/2017/decorative" val="1"/>
              </a:ext>
            </a:extLst>
          </p:cNvPr>
          <p:cNvSpPr/>
          <p:nvPr/>
        </p:nvSpPr>
        <p:spPr bwMode="auto">
          <a:xfrm>
            <a:off x="1430929" y="3125594"/>
            <a:ext cx="10267805" cy="1579444"/>
          </a:xfrm>
          <a:prstGeom prst="rect">
            <a:avLst/>
          </a:prstGeom>
          <a:solidFill>
            <a:schemeClr val="accent4">
              <a:lumMod val="40000"/>
              <a:lumOff val="6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DD3F70E5-002B-3BF2-FBA8-1DC68AE271E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504" y="3458116"/>
            <a:ext cx="914400" cy="914400"/>
          </a:xfrm>
          <a:prstGeom prst="rect">
            <a:avLst/>
          </a:prstGeom>
        </p:spPr>
      </p:pic>
      <p:sp>
        <p:nvSpPr>
          <p:cNvPr id="20" name="TextBox 19">
            <a:extLst>
              <a:ext uri="{FF2B5EF4-FFF2-40B4-BE49-F238E27FC236}">
                <a16:creationId xmlns:a16="http://schemas.microsoft.com/office/drawing/2014/main" id="{859CF97A-4C0F-3CC3-677B-61B3CDFAD29C}"/>
              </a:ext>
            </a:extLst>
          </p:cNvPr>
          <p:cNvSpPr txBox="1"/>
          <p:nvPr/>
        </p:nvSpPr>
        <p:spPr>
          <a:xfrm>
            <a:off x="1975379" y="3299763"/>
            <a:ext cx="9723355" cy="1231106"/>
          </a:xfrm>
          <a:prstGeom prst="rect">
            <a:avLst/>
          </a:prstGeom>
          <a:noFill/>
        </p:spPr>
        <p:txBody>
          <a:bodyPr wrap="square">
            <a:spAutoFit/>
          </a:bodyPr>
          <a:lstStyle/>
          <a:p>
            <a:r>
              <a:rPr lang="en-US" sz="2000" dirty="0">
                <a:latin typeface="+mj-lt"/>
              </a:rPr>
              <a:t>2. Extend Microsoft Copilot for your business with </a:t>
            </a:r>
            <a:r>
              <a:rPr lang="en-US" sz="2000" i="1" dirty="0">
                <a:latin typeface="+mj-lt"/>
              </a:rPr>
              <a:t>plug-ins</a:t>
            </a:r>
            <a:endParaRPr lang="en-US" sz="2000" dirty="0">
              <a:latin typeface="+mj-lt"/>
            </a:endParaRPr>
          </a:p>
          <a:p>
            <a:pPr marL="628650" indent="-342900">
              <a:buFont typeface="Arial" panose="020B0604020202020204" pitchFamily="34" charset="0"/>
              <a:buChar char="•"/>
            </a:pPr>
            <a:r>
              <a:rPr lang="en-US" sz="1800" dirty="0"/>
              <a:t>Integrate business-specific tasks and processes into Microsoft 365</a:t>
            </a:r>
          </a:p>
          <a:p>
            <a:pPr marL="628650" indent="-342900">
              <a:buFont typeface="Arial" panose="020B0604020202020204" pitchFamily="34" charset="0"/>
              <a:buChar char="•"/>
            </a:pPr>
            <a:r>
              <a:rPr lang="en-US" sz="1800" dirty="0"/>
              <a:t>Get actionable insights from your own data and systems in productivity apps</a:t>
            </a:r>
          </a:p>
          <a:p>
            <a:pPr marL="628650" indent="-342900">
              <a:buFont typeface="Arial" panose="020B0604020202020204" pitchFamily="34" charset="0"/>
              <a:buChar char="•"/>
            </a:pPr>
            <a:r>
              <a:rPr lang="en-US" sz="1800" dirty="0"/>
              <a:t>Build 3</a:t>
            </a:r>
            <a:r>
              <a:rPr lang="en-US" sz="1800" baseline="30000" dirty="0"/>
              <a:t>rd</a:t>
            </a:r>
            <a:r>
              <a:rPr lang="en-US" sz="1800" dirty="0"/>
              <a:t>-party plug-ins so your customers can use your services in Microsoft 365</a:t>
            </a:r>
          </a:p>
        </p:txBody>
      </p:sp>
      <p:sp>
        <p:nvSpPr>
          <p:cNvPr id="5" name="Rectangle 4">
            <a:extLst>
              <a:ext uri="{FF2B5EF4-FFF2-40B4-BE49-F238E27FC236}">
                <a16:creationId xmlns:a16="http://schemas.microsoft.com/office/drawing/2014/main" id="{4D52E69D-5F69-E86C-57DB-65216FE3902D}"/>
              </a:ext>
              <a:ext uri="{C183D7F6-B498-43B3-948B-1728B52AA6E4}">
                <adec:decorative xmlns:adec="http://schemas.microsoft.com/office/drawing/2017/decorative" val="1"/>
              </a:ext>
            </a:extLst>
          </p:cNvPr>
          <p:cNvSpPr/>
          <p:nvPr/>
        </p:nvSpPr>
        <p:spPr bwMode="auto">
          <a:xfrm>
            <a:off x="1430930" y="4809637"/>
            <a:ext cx="10282848" cy="1579444"/>
          </a:xfrm>
          <a:prstGeom prst="rect">
            <a:avLst/>
          </a:prstGeom>
          <a:solidFill>
            <a:schemeClr val="accent4">
              <a:lumMod val="40000"/>
              <a:lumOff val="6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04787D88-28D1-65F3-4EE7-68958633962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504" y="5147282"/>
            <a:ext cx="914400" cy="914400"/>
          </a:xfrm>
          <a:prstGeom prst="rect">
            <a:avLst/>
          </a:prstGeom>
        </p:spPr>
      </p:pic>
      <p:sp>
        <p:nvSpPr>
          <p:cNvPr id="21" name="TextBox 20">
            <a:extLst>
              <a:ext uri="{FF2B5EF4-FFF2-40B4-BE49-F238E27FC236}">
                <a16:creationId xmlns:a16="http://schemas.microsoft.com/office/drawing/2014/main" id="{3E0D5316-0B96-F7FB-5325-735BDE1528AB}"/>
              </a:ext>
            </a:extLst>
          </p:cNvPr>
          <p:cNvSpPr txBox="1"/>
          <p:nvPr/>
        </p:nvSpPr>
        <p:spPr>
          <a:xfrm>
            <a:off x="1975380" y="4949155"/>
            <a:ext cx="9738397" cy="1231106"/>
          </a:xfrm>
          <a:prstGeom prst="rect">
            <a:avLst/>
          </a:prstGeom>
          <a:noFill/>
        </p:spPr>
        <p:txBody>
          <a:bodyPr wrap="square">
            <a:spAutoFit/>
          </a:bodyPr>
          <a:lstStyle/>
          <a:p>
            <a:r>
              <a:rPr lang="en-US" sz="2000" dirty="0">
                <a:latin typeface="+mj-lt"/>
              </a:rPr>
              <a:t>3. Build custom copilots of your own</a:t>
            </a:r>
          </a:p>
          <a:p>
            <a:pPr marL="628650" indent="-342900">
              <a:buFont typeface="Arial" panose="020B0604020202020204" pitchFamily="34" charset="0"/>
              <a:buChar char="•"/>
            </a:pPr>
            <a:r>
              <a:rPr lang="en-US" sz="1800" dirty="0"/>
              <a:t>Integrate generative AI into custom workloads and apps</a:t>
            </a:r>
          </a:p>
          <a:p>
            <a:pPr marL="628650" indent="-342900">
              <a:buFont typeface="Arial" panose="020B0604020202020204" pitchFamily="34" charset="0"/>
              <a:buChar char="•"/>
            </a:pPr>
            <a:r>
              <a:rPr lang="en-US" sz="1800" dirty="0"/>
              <a:t>Create compelling customer experiences and commercial products</a:t>
            </a:r>
          </a:p>
          <a:p>
            <a:pPr marL="628650" indent="-342900">
              <a:buFont typeface="Arial" panose="020B0604020202020204" pitchFamily="34" charset="0"/>
              <a:buChar char="•"/>
            </a:pPr>
            <a:r>
              <a:rPr lang="en-US" sz="1800" dirty="0"/>
              <a:t>Have full control over design and development</a:t>
            </a:r>
          </a:p>
        </p:txBody>
      </p:sp>
    </p:spTree>
    <p:extLst>
      <p:ext uri="{BB962C8B-B14F-4D97-AF65-F5344CB8AC3E}">
        <p14:creationId xmlns:p14="http://schemas.microsoft.com/office/powerpoint/2010/main" val="15174633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E1E4-935A-EDDA-1EC7-DD83E6D5F2D6}"/>
              </a:ext>
            </a:extLst>
          </p:cNvPr>
          <p:cNvSpPr>
            <a:spLocks noGrp="1"/>
          </p:cNvSpPr>
          <p:nvPr>
            <p:ph type="title"/>
          </p:nvPr>
        </p:nvSpPr>
        <p:spPr>
          <a:xfrm>
            <a:off x="376580" y="303312"/>
            <a:ext cx="11230203" cy="861774"/>
          </a:xfrm>
        </p:spPr>
        <p:txBody>
          <a:bodyPr/>
          <a:lstStyle/>
          <a:p>
            <a:r>
              <a:rPr lang="en-US" dirty="0"/>
              <a:t>Microsoft Copilot Examples</a:t>
            </a:r>
            <a:br>
              <a:rPr lang="en-US" dirty="0"/>
            </a:br>
            <a:r>
              <a:rPr lang="en-US" sz="2400" dirty="0">
                <a:solidFill>
                  <a:schemeClr val="bg1">
                    <a:lumMod val="50000"/>
                  </a:schemeClr>
                </a:solidFill>
              </a:rPr>
              <a:t>Generative AI to support information communication</a:t>
            </a:r>
            <a:endParaRPr lang="en-US" dirty="0">
              <a:solidFill>
                <a:schemeClr val="bg1">
                  <a:lumMod val="50000"/>
                </a:schemeClr>
              </a:solidFill>
            </a:endParaRPr>
          </a:p>
        </p:txBody>
      </p:sp>
      <p:pic>
        <p:nvPicPr>
          <p:cNvPr id="4" name="Picture 3" descr="A screenshot of Microsoft Copilot on the web.">
            <a:extLst>
              <a:ext uri="{FF2B5EF4-FFF2-40B4-BE49-F238E27FC236}">
                <a16:creationId xmlns:a16="http://schemas.microsoft.com/office/drawing/2014/main" id="{02487AC0-1A4C-5ACE-F113-7AE1525CF021}"/>
              </a:ext>
            </a:extLst>
          </p:cNvPr>
          <p:cNvPicPr>
            <a:picLocks noChangeAspect="1"/>
          </p:cNvPicPr>
          <p:nvPr/>
        </p:nvPicPr>
        <p:blipFill>
          <a:blip r:embed="rId3"/>
          <a:stretch>
            <a:fillRect/>
          </a:stretch>
        </p:blipFill>
        <p:spPr>
          <a:xfrm>
            <a:off x="376580" y="1671880"/>
            <a:ext cx="3481166" cy="2649779"/>
          </a:xfrm>
          <a:prstGeom prst="rect">
            <a:avLst/>
          </a:prstGeom>
        </p:spPr>
      </p:pic>
      <p:sp>
        <p:nvSpPr>
          <p:cNvPr id="12" name="TextBox 11">
            <a:extLst>
              <a:ext uri="{FF2B5EF4-FFF2-40B4-BE49-F238E27FC236}">
                <a16:creationId xmlns:a16="http://schemas.microsoft.com/office/drawing/2014/main" id="{80B4DCD3-341E-C86F-A620-38346520F727}"/>
              </a:ext>
            </a:extLst>
          </p:cNvPr>
          <p:cNvSpPr txBox="1"/>
          <p:nvPr/>
        </p:nvSpPr>
        <p:spPr>
          <a:xfrm>
            <a:off x="376580" y="4525738"/>
            <a:ext cx="3481166" cy="984885"/>
          </a:xfrm>
          <a:prstGeom prst="rect">
            <a:avLst/>
          </a:prstGeom>
          <a:noFill/>
        </p:spPr>
        <p:txBody>
          <a:bodyPr wrap="square" lIns="0" tIns="0" rIns="0" bIns="0" rtlCol="0">
            <a:spAutoFit/>
          </a:bodyPr>
          <a:lstStyle/>
          <a:p>
            <a:pPr algn="l"/>
            <a:r>
              <a:rPr lang="en-US" sz="1600" b="1" dirty="0"/>
              <a:t>AI on the web </a:t>
            </a:r>
            <a:r>
              <a:rPr lang="en-US" sz="1600" dirty="0"/>
              <a:t>– accessible to all: </a:t>
            </a:r>
          </a:p>
          <a:p>
            <a:pPr algn="l"/>
            <a:r>
              <a:rPr lang="en-US" sz="1600" dirty="0"/>
              <a:t>Use Copilot to answer questions, create content, and search the web at </a:t>
            </a:r>
            <a:r>
              <a:rPr lang="en-US" sz="1600" i="1" dirty="0"/>
              <a:t>https://copilot.microsoft.com</a:t>
            </a:r>
          </a:p>
        </p:txBody>
      </p:sp>
      <p:pic>
        <p:nvPicPr>
          <p:cNvPr id="5" name="Picture 4" descr="A screenshot of Microsoft Word with a document generated by Microsoft Copilot in Microsoft 365.">
            <a:extLst>
              <a:ext uri="{FF2B5EF4-FFF2-40B4-BE49-F238E27FC236}">
                <a16:creationId xmlns:a16="http://schemas.microsoft.com/office/drawing/2014/main" id="{5BF868B7-5F9C-8B4F-CDF8-E3EC9C8250E6}"/>
              </a:ext>
            </a:extLst>
          </p:cNvPr>
          <p:cNvPicPr>
            <a:picLocks noChangeAspect="1"/>
          </p:cNvPicPr>
          <p:nvPr/>
        </p:nvPicPr>
        <p:blipFill>
          <a:blip r:embed="rId4"/>
          <a:stretch>
            <a:fillRect/>
          </a:stretch>
        </p:blipFill>
        <p:spPr>
          <a:xfrm>
            <a:off x="4101114" y="1671880"/>
            <a:ext cx="3917945" cy="2436073"/>
          </a:xfrm>
          <a:prstGeom prst="rect">
            <a:avLst/>
          </a:prstGeom>
        </p:spPr>
      </p:pic>
      <p:pic>
        <p:nvPicPr>
          <p:cNvPr id="3" name="Picture 2" descr="A screenshot of Microsoft PowerPoint with a presentation generated by Microsoft Copilot in Microsoft 365.">
            <a:extLst>
              <a:ext uri="{FF2B5EF4-FFF2-40B4-BE49-F238E27FC236}">
                <a16:creationId xmlns:a16="http://schemas.microsoft.com/office/drawing/2014/main" id="{E1B71DAC-227F-4573-0CDB-0C8027888844}"/>
              </a:ext>
            </a:extLst>
          </p:cNvPr>
          <p:cNvPicPr>
            <a:picLocks noChangeAspect="1"/>
          </p:cNvPicPr>
          <p:nvPr/>
        </p:nvPicPr>
        <p:blipFill>
          <a:blip r:embed="rId5"/>
          <a:stretch>
            <a:fillRect/>
          </a:stretch>
        </p:blipFill>
        <p:spPr>
          <a:xfrm>
            <a:off x="8125119" y="1671880"/>
            <a:ext cx="3939931" cy="2436073"/>
          </a:xfrm>
          <a:prstGeom prst="rect">
            <a:avLst/>
          </a:prstGeom>
        </p:spPr>
      </p:pic>
      <p:sp>
        <p:nvSpPr>
          <p:cNvPr id="7" name="TextBox 6">
            <a:extLst>
              <a:ext uri="{FF2B5EF4-FFF2-40B4-BE49-F238E27FC236}">
                <a16:creationId xmlns:a16="http://schemas.microsoft.com/office/drawing/2014/main" id="{D56D03F8-0960-5D0D-5F44-030554B7E240}"/>
              </a:ext>
            </a:extLst>
          </p:cNvPr>
          <p:cNvSpPr txBox="1"/>
          <p:nvPr/>
        </p:nvSpPr>
        <p:spPr>
          <a:xfrm>
            <a:off x="4101114" y="4539437"/>
            <a:ext cx="7358866" cy="738664"/>
          </a:xfrm>
          <a:prstGeom prst="rect">
            <a:avLst/>
          </a:prstGeom>
          <a:noFill/>
        </p:spPr>
        <p:txBody>
          <a:bodyPr wrap="square" lIns="0" tIns="0" rIns="0" bIns="0" rtlCol="0">
            <a:spAutoFit/>
          </a:bodyPr>
          <a:lstStyle/>
          <a:p>
            <a:r>
              <a:rPr lang="en-US" sz="1600" b="1" dirty="0"/>
              <a:t>AI in Microsoft 365 </a:t>
            </a:r>
            <a:r>
              <a:rPr lang="en-US" sz="1600" dirty="0"/>
              <a:t>– accessible with subscription:  </a:t>
            </a:r>
          </a:p>
          <a:p>
            <a:r>
              <a:rPr lang="en-US" sz="1600" dirty="0"/>
              <a:t>Write, edit, and analyze documents in Word, create and enhance presentations in PowerPoint, get support with communication on Outlook and Teams, and more.  </a:t>
            </a:r>
          </a:p>
        </p:txBody>
      </p:sp>
    </p:spTree>
    <p:extLst>
      <p:ext uri="{BB962C8B-B14F-4D97-AF65-F5344CB8AC3E}">
        <p14:creationId xmlns:p14="http://schemas.microsoft.com/office/powerpoint/2010/main" val="37564082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7CC0-5CC9-3A57-338C-E75B20A89684}"/>
              </a:ext>
            </a:extLst>
          </p:cNvPr>
          <p:cNvSpPr>
            <a:spLocks noGrp="1"/>
          </p:cNvSpPr>
          <p:nvPr>
            <p:ph type="title"/>
          </p:nvPr>
        </p:nvSpPr>
        <p:spPr>
          <a:xfrm>
            <a:off x="232348" y="303312"/>
            <a:ext cx="11374435" cy="861774"/>
          </a:xfrm>
        </p:spPr>
        <p:txBody>
          <a:bodyPr/>
          <a:lstStyle/>
          <a:p>
            <a:r>
              <a:rPr lang="en-US" dirty="0"/>
              <a:t>Microsoft Copilot Examples</a:t>
            </a:r>
            <a:br>
              <a:rPr lang="en-US" dirty="0"/>
            </a:br>
            <a:r>
              <a:rPr lang="en-US" sz="2400" dirty="0">
                <a:solidFill>
                  <a:schemeClr val="bg1">
                    <a:lumMod val="50000"/>
                  </a:schemeClr>
                </a:solidFill>
              </a:rPr>
              <a:t>Generative AI to support business processes</a:t>
            </a:r>
          </a:p>
        </p:txBody>
      </p:sp>
      <p:pic>
        <p:nvPicPr>
          <p:cNvPr id="4" name="Picture 3" descr="A screenshot of Microsoft Dynamics 365 Sales  with a Microsoft Copilot chat panel.">
            <a:extLst>
              <a:ext uri="{FF2B5EF4-FFF2-40B4-BE49-F238E27FC236}">
                <a16:creationId xmlns:a16="http://schemas.microsoft.com/office/drawing/2014/main" id="{CAF22785-3B08-7160-C5F7-1C0C9886FA44}"/>
              </a:ext>
            </a:extLst>
          </p:cNvPr>
          <p:cNvPicPr>
            <a:picLocks noChangeAspect="1"/>
          </p:cNvPicPr>
          <p:nvPr/>
        </p:nvPicPr>
        <p:blipFill>
          <a:blip r:embed="rId3"/>
          <a:stretch>
            <a:fillRect/>
          </a:stretch>
        </p:blipFill>
        <p:spPr>
          <a:xfrm>
            <a:off x="293166" y="1438947"/>
            <a:ext cx="3770797" cy="2133040"/>
          </a:xfrm>
          <a:prstGeom prst="rect">
            <a:avLst/>
          </a:prstGeom>
        </p:spPr>
      </p:pic>
      <p:pic>
        <p:nvPicPr>
          <p:cNvPr id="7" name="Picture 6" descr="A screenshot of Microsoft Dynamics 365 Customer Service with a Microsoft Copilot chat panel.">
            <a:extLst>
              <a:ext uri="{FF2B5EF4-FFF2-40B4-BE49-F238E27FC236}">
                <a16:creationId xmlns:a16="http://schemas.microsoft.com/office/drawing/2014/main" id="{D421E1AA-3D57-1141-C95B-B3A76B7E558A}"/>
              </a:ext>
            </a:extLst>
          </p:cNvPr>
          <p:cNvPicPr>
            <a:picLocks noChangeAspect="1"/>
          </p:cNvPicPr>
          <p:nvPr/>
        </p:nvPicPr>
        <p:blipFill>
          <a:blip r:embed="rId4"/>
          <a:stretch>
            <a:fillRect/>
          </a:stretch>
        </p:blipFill>
        <p:spPr>
          <a:xfrm>
            <a:off x="4152509" y="1438947"/>
            <a:ext cx="3886982" cy="2133040"/>
          </a:xfrm>
          <a:prstGeom prst="rect">
            <a:avLst/>
          </a:prstGeom>
        </p:spPr>
      </p:pic>
      <p:sp>
        <p:nvSpPr>
          <p:cNvPr id="9" name="TextBox 8">
            <a:extLst>
              <a:ext uri="{FF2B5EF4-FFF2-40B4-BE49-F238E27FC236}">
                <a16:creationId xmlns:a16="http://schemas.microsoft.com/office/drawing/2014/main" id="{D354DC8E-1EF9-1597-A9BD-D6C54BA8502E}"/>
              </a:ext>
            </a:extLst>
          </p:cNvPr>
          <p:cNvSpPr txBox="1"/>
          <p:nvPr/>
        </p:nvSpPr>
        <p:spPr>
          <a:xfrm>
            <a:off x="293166" y="4162677"/>
            <a:ext cx="7374303" cy="1477328"/>
          </a:xfrm>
          <a:prstGeom prst="rect">
            <a:avLst/>
          </a:prstGeom>
          <a:noFill/>
        </p:spPr>
        <p:txBody>
          <a:bodyPr wrap="square" lIns="0" tIns="0" rIns="0" bIns="0" rtlCol="0">
            <a:spAutoFit/>
          </a:bodyPr>
          <a:lstStyle/>
          <a:p>
            <a:r>
              <a:rPr lang="en-US" sz="1600" b="1" dirty="0"/>
              <a:t>AI in Microsoft Dynamics 365: </a:t>
            </a:r>
          </a:p>
          <a:p>
            <a:r>
              <a:rPr lang="en-US" sz="1600" dirty="0"/>
              <a:t>For instance, use Copilot in Microsoft Dynamics 365 Sales to find relevant customer information, qualify leads, and prepare proposals. In another instance, use Copilot in Dynamics 365 Customer Service to quickly research and resolve customer issues.</a:t>
            </a:r>
          </a:p>
          <a:p>
            <a:endParaRPr lang="en-US" sz="1600" dirty="0"/>
          </a:p>
        </p:txBody>
      </p:sp>
      <p:pic>
        <p:nvPicPr>
          <p:cNvPr id="3" name="Picture 2" descr="A screenshot of Microsoft Fabric with Microsoft Copilot integrated into the platform.">
            <a:extLst>
              <a:ext uri="{FF2B5EF4-FFF2-40B4-BE49-F238E27FC236}">
                <a16:creationId xmlns:a16="http://schemas.microsoft.com/office/drawing/2014/main" id="{083B0723-194D-C7A9-E11E-CCA3EF85021E}"/>
              </a:ext>
            </a:extLst>
          </p:cNvPr>
          <p:cNvPicPr>
            <a:picLocks noChangeAspect="1"/>
          </p:cNvPicPr>
          <p:nvPr/>
        </p:nvPicPr>
        <p:blipFill>
          <a:blip r:embed="rId5"/>
          <a:stretch>
            <a:fillRect/>
          </a:stretch>
        </p:blipFill>
        <p:spPr>
          <a:xfrm>
            <a:off x="8227110" y="1378726"/>
            <a:ext cx="3822485" cy="2783951"/>
          </a:xfrm>
          <a:prstGeom prst="rect">
            <a:avLst/>
          </a:prstGeom>
        </p:spPr>
      </p:pic>
      <p:sp>
        <p:nvSpPr>
          <p:cNvPr id="5" name="TextBox 4">
            <a:extLst>
              <a:ext uri="{FF2B5EF4-FFF2-40B4-BE49-F238E27FC236}">
                <a16:creationId xmlns:a16="http://schemas.microsoft.com/office/drawing/2014/main" id="{BF76CFFD-C1F0-00F8-CB20-7AB02E67A276}"/>
              </a:ext>
            </a:extLst>
          </p:cNvPr>
          <p:cNvSpPr txBox="1"/>
          <p:nvPr/>
        </p:nvSpPr>
        <p:spPr>
          <a:xfrm>
            <a:off x="8165590" y="4342595"/>
            <a:ext cx="3945524" cy="1231106"/>
          </a:xfrm>
          <a:prstGeom prst="rect">
            <a:avLst/>
          </a:prstGeom>
          <a:noFill/>
        </p:spPr>
        <p:txBody>
          <a:bodyPr wrap="square" lIns="0" tIns="0" rIns="0" bIns="0" rtlCol="0">
            <a:spAutoFit/>
          </a:bodyPr>
          <a:lstStyle/>
          <a:p>
            <a:r>
              <a:rPr lang="en-US" sz="1600" b="1" dirty="0"/>
              <a:t>AI in Microsoft Fabric: </a:t>
            </a:r>
          </a:p>
          <a:p>
            <a:r>
              <a:rPr lang="en-US" sz="1600" dirty="0"/>
              <a:t>Use Copilot in Microsoft Fabric to write the code needed to analyze, manipulate, and visualize your data.</a:t>
            </a:r>
          </a:p>
          <a:p>
            <a:endParaRPr lang="en-US" sz="1600" dirty="0"/>
          </a:p>
        </p:txBody>
      </p:sp>
    </p:spTree>
    <p:extLst>
      <p:ext uri="{BB962C8B-B14F-4D97-AF65-F5344CB8AC3E}">
        <p14:creationId xmlns:p14="http://schemas.microsoft.com/office/powerpoint/2010/main" val="8385705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B1506-20A5-C8F1-CB2F-AF02D8246E49}"/>
              </a:ext>
            </a:extLst>
          </p:cNvPr>
          <p:cNvSpPr>
            <a:spLocks noGrp="1"/>
          </p:cNvSpPr>
          <p:nvPr>
            <p:ph type="title"/>
          </p:nvPr>
        </p:nvSpPr>
        <p:spPr>
          <a:xfrm>
            <a:off x="352159" y="303313"/>
            <a:ext cx="11254624" cy="861774"/>
          </a:xfrm>
        </p:spPr>
        <p:txBody>
          <a:bodyPr/>
          <a:lstStyle/>
          <a:p>
            <a:r>
              <a:rPr lang="en-US" dirty="0"/>
              <a:t>Microsoft Copilot Examples</a:t>
            </a:r>
            <a:br>
              <a:rPr lang="en-US" dirty="0"/>
            </a:br>
            <a:r>
              <a:rPr lang="en-US" sz="2400" dirty="0">
                <a:solidFill>
                  <a:schemeClr val="bg1">
                    <a:lumMod val="50000"/>
                  </a:schemeClr>
                </a:solidFill>
              </a:rPr>
              <a:t>Generative AI to support IT infrastructure, security, and software development</a:t>
            </a:r>
          </a:p>
        </p:txBody>
      </p:sp>
      <p:pic>
        <p:nvPicPr>
          <p:cNvPr id="4" name="Picture 3" descr="A screenshot of Microsoft Azure Portal with a Microsoft Copilot chat panel.">
            <a:extLst>
              <a:ext uri="{FF2B5EF4-FFF2-40B4-BE49-F238E27FC236}">
                <a16:creationId xmlns:a16="http://schemas.microsoft.com/office/drawing/2014/main" id="{471D5629-AC31-A4D8-11F4-00858B69393B}"/>
              </a:ext>
            </a:extLst>
          </p:cNvPr>
          <p:cNvPicPr>
            <a:picLocks noChangeAspect="1"/>
          </p:cNvPicPr>
          <p:nvPr/>
        </p:nvPicPr>
        <p:blipFill>
          <a:blip r:embed="rId3"/>
          <a:stretch>
            <a:fillRect/>
          </a:stretch>
        </p:blipFill>
        <p:spPr>
          <a:xfrm>
            <a:off x="352159" y="1568921"/>
            <a:ext cx="3246560" cy="2365997"/>
          </a:xfrm>
          <a:prstGeom prst="rect">
            <a:avLst/>
          </a:prstGeom>
        </p:spPr>
      </p:pic>
      <p:pic>
        <p:nvPicPr>
          <p:cNvPr id="6" name="Picture 5" descr="A screenshot of Microsoft Copilot for Security.">
            <a:extLst>
              <a:ext uri="{FF2B5EF4-FFF2-40B4-BE49-F238E27FC236}">
                <a16:creationId xmlns:a16="http://schemas.microsoft.com/office/drawing/2014/main" id="{9F2AFD08-5B4B-DE60-F422-62F4BB7C1945}"/>
              </a:ext>
            </a:extLst>
          </p:cNvPr>
          <p:cNvPicPr>
            <a:picLocks noChangeAspect="1"/>
          </p:cNvPicPr>
          <p:nvPr/>
        </p:nvPicPr>
        <p:blipFill>
          <a:blip r:embed="rId4"/>
          <a:stretch>
            <a:fillRect/>
          </a:stretch>
        </p:blipFill>
        <p:spPr>
          <a:xfrm>
            <a:off x="3802379" y="1568921"/>
            <a:ext cx="4014511" cy="2488465"/>
          </a:xfrm>
          <a:prstGeom prst="rect">
            <a:avLst/>
          </a:prstGeom>
        </p:spPr>
      </p:pic>
      <p:sp>
        <p:nvSpPr>
          <p:cNvPr id="7" name="TextBox 6">
            <a:extLst>
              <a:ext uri="{FF2B5EF4-FFF2-40B4-BE49-F238E27FC236}">
                <a16:creationId xmlns:a16="http://schemas.microsoft.com/office/drawing/2014/main" id="{927918B6-F3E9-D645-117A-64745BB7325C}"/>
              </a:ext>
            </a:extLst>
          </p:cNvPr>
          <p:cNvSpPr txBox="1"/>
          <p:nvPr/>
        </p:nvSpPr>
        <p:spPr>
          <a:xfrm>
            <a:off x="352159" y="4766475"/>
            <a:ext cx="3476115" cy="984885"/>
          </a:xfrm>
          <a:prstGeom prst="rect">
            <a:avLst/>
          </a:prstGeom>
          <a:noFill/>
        </p:spPr>
        <p:txBody>
          <a:bodyPr wrap="square" lIns="0" tIns="0" rIns="0" bIns="0" rtlCol="0">
            <a:spAutoFit/>
          </a:bodyPr>
          <a:lstStyle/>
          <a:p>
            <a:r>
              <a:rPr lang="en-US" sz="1600" b="1" dirty="0"/>
              <a:t>AI in Microsoft Azure:</a:t>
            </a:r>
          </a:p>
          <a:p>
            <a:r>
              <a:rPr lang="en-US" sz="1600" dirty="0"/>
              <a:t>Use Copilot in the Azure portal to design, operate, optimize, and troubleshoot cloud infrastructure.</a:t>
            </a:r>
          </a:p>
        </p:txBody>
      </p:sp>
      <p:sp>
        <p:nvSpPr>
          <p:cNvPr id="8" name="TextBox 7">
            <a:extLst>
              <a:ext uri="{FF2B5EF4-FFF2-40B4-BE49-F238E27FC236}">
                <a16:creationId xmlns:a16="http://schemas.microsoft.com/office/drawing/2014/main" id="{0340BA94-487B-AA03-6224-B8D11CE4E673}"/>
              </a:ext>
            </a:extLst>
          </p:cNvPr>
          <p:cNvSpPr txBox="1"/>
          <p:nvPr/>
        </p:nvSpPr>
        <p:spPr>
          <a:xfrm>
            <a:off x="3785541" y="4797223"/>
            <a:ext cx="4133653" cy="1477328"/>
          </a:xfrm>
          <a:prstGeom prst="rect">
            <a:avLst/>
          </a:prstGeom>
          <a:noFill/>
        </p:spPr>
        <p:txBody>
          <a:bodyPr wrap="square" lIns="0" tIns="0" rIns="0" bIns="0" rtlCol="0">
            <a:spAutoFit/>
          </a:bodyPr>
          <a:lstStyle/>
          <a:p>
            <a:r>
              <a:rPr lang="en-US" sz="1600" b="1" dirty="0"/>
              <a:t>AI in Microsoft Copilot for Security:</a:t>
            </a:r>
          </a:p>
          <a:p>
            <a:r>
              <a:rPr lang="en-US" sz="1600" dirty="0"/>
              <a:t>Use Microsoft Copilot for Security as a standalone security portal or embedded in security tools to assess and respond to security threats.</a:t>
            </a:r>
          </a:p>
          <a:p>
            <a:pPr algn="ctr"/>
            <a:endParaRPr lang="en-US" sz="1600" dirty="0"/>
          </a:p>
        </p:txBody>
      </p:sp>
      <p:pic>
        <p:nvPicPr>
          <p:cNvPr id="3" name="Picture 2" descr="A screenshot of GitHub with GitHub Copilot integrated into the platform.">
            <a:extLst>
              <a:ext uri="{FF2B5EF4-FFF2-40B4-BE49-F238E27FC236}">
                <a16:creationId xmlns:a16="http://schemas.microsoft.com/office/drawing/2014/main" id="{B0BFFA64-B881-78ED-B0ED-A70BF7CA9EFF}"/>
              </a:ext>
            </a:extLst>
          </p:cNvPr>
          <p:cNvPicPr>
            <a:picLocks noChangeAspect="1"/>
          </p:cNvPicPr>
          <p:nvPr/>
        </p:nvPicPr>
        <p:blipFill>
          <a:blip r:embed="rId5"/>
          <a:stretch>
            <a:fillRect/>
          </a:stretch>
        </p:blipFill>
        <p:spPr>
          <a:xfrm>
            <a:off x="7948591" y="1568921"/>
            <a:ext cx="4030472" cy="2939364"/>
          </a:xfrm>
          <a:prstGeom prst="rect">
            <a:avLst/>
          </a:prstGeom>
        </p:spPr>
      </p:pic>
      <p:sp>
        <p:nvSpPr>
          <p:cNvPr id="9" name="TextBox 8">
            <a:extLst>
              <a:ext uri="{FF2B5EF4-FFF2-40B4-BE49-F238E27FC236}">
                <a16:creationId xmlns:a16="http://schemas.microsoft.com/office/drawing/2014/main" id="{F04965FC-1817-F7EF-796B-A98DEED02B56}"/>
              </a:ext>
            </a:extLst>
          </p:cNvPr>
          <p:cNvSpPr txBox="1"/>
          <p:nvPr/>
        </p:nvSpPr>
        <p:spPr>
          <a:xfrm>
            <a:off x="7876460" y="4735639"/>
            <a:ext cx="4210525" cy="1569660"/>
          </a:xfrm>
          <a:prstGeom prst="rect">
            <a:avLst/>
          </a:prstGeom>
          <a:noFill/>
        </p:spPr>
        <p:txBody>
          <a:bodyPr wrap="square">
            <a:spAutoFit/>
          </a:bodyPr>
          <a:lstStyle/>
          <a:p>
            <a:r>
              <a:rPr lang="en-US" sz="1600" b="1" dirty="0"/>
              <a:t>AI in GitHub Copilot:</a:t>
            </a:r>
          </a:p>
          <a:p>
            <a:r>
              <a:rPr lang="en-US" sz="1600" dirty="0"/>
              <a:t>Use GitHub Copilot to maximize developer productivity by a</a:t>
            </a:r>
            <a:r>
              <a:rPr lang="en-US" altLang="zh-CN" sz="1600" dirty="0"/>
              <a:t>nalyzing and explaining code, adding code documentation, generating new code based on natural language prompts.</a:t>
            </a:r>
          </a:p>
        </p:txBody>
      </p:sp>
    </p:spTree>
    <p:extLst>
      <p:ext uri="{BB962C8B-B14F-4D97-AF65-F5344CB8AC3E}">
        <p14:creationId xmlns:p14="http://schemas.microsoft.com/office/powerpoint/2010/main" val="29792519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F643E51F-E3F0-D370-9D2A-CE8F7A0068AE}"/>
              </a:ext>
              <a:ext uri="{C183D7F6-B498-43B3-948B-1728B52AA6E4}">
                <adec:decorative xmlns:adec="http://schemas.microsoft.com/office/drawing/2017/decorative" val="1"/>
              </a:ext>
            </a:extLst>
          </p:cNvPr>
          <p:cNvSpPr/>
          <p:nvPr/>
        </p:nvSpPr>
        <p:spPr bwMode="auto">
          <a:xfrm>
            <a:off x="4890360" y="2175248"/>
            <a:ext cx="4603399" cy="940461"/>
          </a:xfrm>
          <a:prstGeom prst="right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87978"/>
            <a:ext cx="11018520" cy="492443"/>
          </a:xfrm>
        </p:spPr>
        <p:txBody>
          <a:bodyPr/>
          <a:lstStyle/>
          <a:p>
            <a:r>
              <a:rPr lang="en-US" sz="3200" dirty="0"/>
              <a:t>Considerations for copilot prompts</a:t>
            </a:r>
            <a:endParaRPr lang="en-US" dirty="0"/>
          </a:p>
        </p:txBody>
      </p:sp>
      <p:sp>
        <p:nvSpPr>
          <p:cNvPr id="15" name="TextBox 14">
            <a:extLst>
              <a:ext uri="{FF2B5EF4-FFF2-40B4-BE49-F238E27FC236}">
                <a16:creationId xmlns:a16="http://schemas.microsoft.com/office/drawing/2014/main" id="{5380169E-0803-1B31-B645-6AAED38D18A7}"/>
              </a:ext>
            </a:extLst>
          </p:cNvPr>
          <p:cNvSpPr txBox="1"/>
          <p:nvPr/>
        </p:nvSpPr>
        <p:spPr>
          <a:xfrm>
            <a:off x="1901580" y="3851321"/>
            <a:ext cx="7854843" cy="1384995"/>
          </a:xfrm>
          <a:prstGeom prst="rect">
            <a:avLst/>
          </a:prstGeom>
          <a:noFill/>
        </p:spPr>
        <p:txBody>
          <a:bodyPr wrap="none" lIns="0" tIns="0" rIns="0" bIns="0" rtlCol="0">
            <a:spAutoFit/>
          </a:bodyPr>
          <a:lstStyle/>
          <a:p>
            <a:pPr marL="342900" indent="-342900" algn="l">
              <a:buClr>
                <a:srgbClr val="C00000"/>
              </a:buClr>
              <a:buAutoNum type="arabicPeriod"/>
            </a:pPr>
            <a:r>
              <a:rPr lang="en-US" sz="1800" dirty="0"/>
              <a:t>Start with a specific goal for what you want the copilot to do</a:t>
            </a:r>
          </a:p>
          <a:p>
            <a:pPr marL="342900" indent="-342900" algn="l">
              <a:buClr>
                <a:srgbClr val="C00000"/>
              </a:buClr>
              <a:buAutoNum type="arabicPeriod"/>
            </a:pPr>
            <a:r>
              <a:rPr lang="en-US" sz="1800" dirty="0"/>
              <a:t>Provide a source to </a:t>
            </a:r>
            <a:r>
              <a:rPr lang="en-US" sz="1800" i="1" dirty="0"/>
              <a:t>ground</a:t>
            </a:r>
            <a:r>
              <a:rPr lang="en-US" sz="1800" dirty="0"/>
              <a:t> the response in a specific scope of information</a:t>
            </a:r>
          </a:p>
          <a:p>
            <a:pPr marL="342900" indent="-342900" algn="l">
              <a:buClr>
                <a:srgbClr val="C00000"/>
              </a:buClr>
              <a:buAutoNum type="arabicPeriod"/>
            </a:pPr>
            <a:r>
              <a:rPr lang="en-US" sz="1800" dirty="0"/>
              <a:t>Add context to maximize response appropriateness and relevance</a:t>
            </a:r>
          </a:p>
          <a:p>
            <a:pPr marL="342900" indent="-342900" algn="l">
              <a:buClr>
                <a:srgbClr val="C00000"/>
              </a:buClr>
              <a:buAutoNum type="arabicPeriod"/>
            </a:pPr>
            <a:r>
              <a:rPr lang="en-US" sz="1800" dirty="0"/>
              <a:t>Set clear expectations for the response</a:t>
            </a:r>
          </a:p>
          <a:p>
            <a:pPr marL="342900" indent="-342900" algn="l">
              <a:buClr>
                <a:srgbClr val="C00000"/>
              </a:buClr>
              <a:buAutoNum type="arabicPeriod"/>
            </a:pPr>
            <a:r>
              <a:rPr lang="en-US" sz="1800" dirty="0"/>
              <a:t>Iterate based on previous prompts and responses to refine the result</a:t>
            </a:r>
          </a:p>
        </p:txBody>
      </p:sp>
      <p:sp>
        <p:nvSpPr>
          <p:cNvPr id="14" name="Speech Bubble: Rectangle 13">
            <a:extLst>
              <a:ext uri="{FF2B5EF4-FFF2-40B4-BE49-F238E27FC236}">
                <a16:creationId xmlns:a16="http://schemas.microsoft.com/office/drawing/2014/main" id="{C9E3E1F2-E101-B6CC-2BBC-F5DDF39EE33E}"/>
              </a:ext>
            </a:extLst>
          </p:cNvPr>
          <p:cNvSpPr/>
          <p:nvPr/>
        </p:nvSpPr>
        <p:spPr bwMode="auto">
          <a:xfrm>
            <a:off x="1616668" y="1469051"/>
            <a:ext cx="3273692" cy="2170837"/>
          </a:xfrm>
          <a:prstGeom prst="wedgeRectCallout">
            <a:avLst>
              <a:gd name="adj1" fmla="val -64605"/>
              <a:gd name="adj2" fmla="val -1198"/>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dirty="0">
                <a:solidFill>
                  <a:schemeClr val="tx1"/>
                </a:solidFill>
                <a:ea typeface="Segoe UI" pitchFamily="34" charset="0"/>
                <a:cs typeface="Segoe UI" pitchFamily="34" charset="0"/>
              </a:rPr>
              <a:t>Example:</a:t>
            </a:r>
          </a:p>
          <a:p>
            <a:pPr algn="l" defTabSz="932472" fontAlgn="base">
              <a:spcBef>
                <a:spcPct val="0"/>
              </a:spcBef>
              <a:spcAft>
                <a:spcPct val="0"/>
              </a:spcAft>
            </a:pPr>
            <a:r>
              <a:rPr lang="en-US" sz="1600" dirty="0">
                <a:solidFill>
                  <a:schemeClr val="tx1"/>
                </a:solidFill>
                <a:ea typeface="Segoe UI" pitchFamily="34" charset="0"/>
                <a:cs typeface="Segoe UI" pitchFamily="34" charset="0"/>
              </a:rPr>
              <a:t>Summarize the key considerations for adopting Copilot</a:t>
            </a:r>
            <a:r>
              <a:rPr lang="en-US" sz="1600" b="1" baseline="30000" dirty="0">
                <a:solidFill>
                  <a:srgbClr val="FF0000"/>
                </a:solidFill>
                <a:ea typeface="Segoe UI" pitchFamily="34" charset="0"/>
                <a:cs typeface="Segoe UI" pitchFamily="34" charset="0"/>
              </a:rPr>
              <a:t>1</a:t>
            </a:r>
            <a:r>
              <a:rPr lang="en-US" sz="1600" dirty="0">
                <a:solidFill>
                  <a:schemeClr val="tx1"/>
                </a:solidFill>
                <a:ea typeface="Segoe UI" pitchFamily="34" charset="0"/>
                <a:cs typeface="Segoe UI" pitchFamily="34" charset="0"/>
              </a:rPr>
              <a:t> described in this document</a:t>
            </a:r>
            <a:r>
              <a:rPr lang="en-US" sz="1600" b="1" baseline="30000" dirty="0">
                <a:solidFill>
                  <a:srgbClr val="FF0000"/>
                </a:solidFill>
                <a:ea typeface="Segoe UI" pitchFamily="34" charset="0"/>
                <a:cs typeface="Segoe UI" pitchFamily="34" charset="0"/>
              </a:rPr>
              <a:t>2</a:t>
            </a:r>
            <a:r>
              <a:rPr lang="en-US" sz="1600" dirty="0">
                <a:solidFill>
                  <a:schemeClr val="tx1"/>
                </a:solidFill>
                <a:ea typeface="Segoe UI" pitchFamily="34" charset="0"/>
                <a:cs typeface="Segoe UI" pitchFamily="34" charset="0"/>
              </a:rPr>
              <a:t> for a corporate executive</a:t>
            </a:r>
            <a:r>
              <a:rPr lang="en-US" sz="1600" b="1" baseline="30000" dirty="0">
                <a:solidFill>
                  <a:srgbClr val="FF0000"/>
                </a:solidFill>
                <a:ea typeface="Segoe UI" pitchFamily="34" charset="0"/>
                <a:cs typeface="Segoe UI" pitchFamily="34" charset="0"/>
              </a:rPr>
              <a:t>3</a:t>
            </a:r>
            <a:r>
              <a:rPr lang="en-US" sz="1600" dirty="0">
                <a:solidFill>
                  <a:schemeClr val="tx1"/>
                </a:solidFill>
                <a:ea typeface="Segoe UI" pitchFamily="34" charset="0"/>
                <a:cs typeface="Segoe UI" pitchFamily="34" charset="0"/>
              </a:rPr>
              <a:t>. Format the summary as no more than six bullet points with a professional tone</a:t>
            </a:r>
            <a:r>
              <a:rPr lang="en-US" sz="1600" b="1" baseline="30000" dirty="0">
                <a:solidFill>
                  <a:srgbClr val="FF0000"/>
                </a:solidFill>
                <a:ea typeface="Segoe UI" pitchFamily="34" charset="0"/>
                <a:cs typeface="Segoe UI" pitchFamily="34" charset="0"/>
              </a:rPr>
              <a:t>4</a:t>
            </a:r>
            <a:r>
              <a:rPr lang="en-US" sz="1600" dirty="0">
                <a:solidFill>
                  <a:schemeClr val="tx1"/>
                </a:solidFill>
                <a:ea typeface="Segoe UI" pitchFamily="34" charset="0"/>
                <a:cs typeface="Segoe UI" pitchFamily="34" charset="0"/>
              </a:rPr>
              <a:t>.</a:t>
            </a:r>
          </a:p>
        </p:txBody>
      </p:sp>
      <p:grpSp>
        <p:nvGrpSpPr>
          <p:cNvPr id="7" name="Group 6" descr="Image of the Microsoft Copilot logo.">
            <a:extLst>
              <a:ext uri="{FF2B5EF4-FFF2-40B4-BE49-F238E27FC236}">
                <a16:creationId xmlns:a16="http://schemas.microsoft.com/office/drawing/2014/main" id="{A174CAE5-6EC9-7E47-7BC7-B61D5103CFF9}"/>
              </a:ext>
            </a:extLst>
          </p:cNvPr>
          <p:cNvGrpSpPr/>
          <p:nvPr/>
        </p:nvGrpSpPr>
        <p:grpSpPr>
          <a:xfrm>
            <a:off x="5261495" y="1861958"/>
            <a:ext cx="1906335" cy="1567042"/>
            <a:chOff x="4411457" y="1598455"/>
            <a:chExt cx="1906335" cy="1567042"/>
          </a:xfrm>
        </p:grpSpPr>
        <p:sp>
          <p:nvSpPr>
            <p:cNvPr id="6" name="Rectangle 5">
              <a:extLst>
                <a:ext uri="{FF2B5EF4-FFF2-40B4-BE49-F238E27FC236}">
                  <a16:creationId xmlns:a16="http://schemas.microsoft.com/office/drawing/2014/main" id="{302D5020-0913-BFC9-A7AA-452A8333CBA2}"/>
                </a:ext>
              </a:extLst>
            </p:cNvPr>
            <p:cNvSpPr/>
            <p:nvPr/>
          </p:nvSpPr>
          <p:spPr bwMode="auto">
            <a:xfrm>
              <a:off x="4411457" y="1598455"/>
              <a:ext cx="1906335" cy="156704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Copilot</a:t>
              </a:r>
            </a:p>
          </p:txBody>
        </p:sp>
        <p:pic>
          <p:nvPicPr>
            <p:cNvPr id="1026" name="Picture 2">
              <a:extLst>
                <a:ext uri="{FF2B5EF4-FFF2-40B4-BE49-F238E27FC236}">
                  <a16:creationId xmlns:a16="http://schemas.microsoft.com/office/drawing/2014/main" id="{1FEFFA38-5278-FE42-29B7-E10BD8701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973" y="1863017"/>
              <a:ext cx="633301" cy="63330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41BD9DBD-1D25-4772-5546-8C95CF402ECA}"/>
              </a:ext>
            </a:extLst>
          </p:cNvPr>
          <p:cNvSpPr txBox="1"/>
          <p:nvPr/>
        </p:nvSpPr>
        <p:spPr>
          <a:xfrm>
            <a:off x="7367921" y="1689863"/>
            <a:ext cx="2284280" cy="1990288"/>
          </a:xfrm>
          <a:prstGeom prst="rect">
            <a:avLst/>
          </a:prstGeom>
          <a:noFill/>
        </p:spPr>
        <p:txBody>
          <a:bodyPr wrap="none" lIns="0" tIns="0" rIns="0" bIns="0" rtlCol="0">
            <a:spAutoFit/>
          </a:bodyPr>
          <a:lstStyle/>
          <a:p>
            <a:pPr algn="l"/>
            <a:r>
              <a:rPr lang="en-US" sz="1200" b="1" dirty="0"/>
              <a:t>System Message</a:t>
            </a:r>
            <a:r>
              <a:rPr lang="en-US" sz="1200" dirty="0"/>
              <a:t>:</a:t>
            </a:r>
          </a:p>
          <a:p>
            <a:pPr algn="l"/>
            <a:r>
              <a:rPr lang="en-US" sz="1200" i="1" dirty="0"/>
              <a:t>You are a helpful assistant…</a:t>
            </a:r>
          </a:p>
          <a:p>
            <a:pPr algn="ctr"/>
            <a:r>
              <a:rPr lang="en-US" sz="1600" b="1" dirty="0"/>
              <a:t>+</a:t>
            </a:r>
          </a:p>
          <a:p>
            <a:pPr algn="l"/>
            <a:r>
              <a:rPr lang="en-US" sz="1200" b="1" dirty="0"/>
              <a:t>Conversation history</a:t>
            </a:r>
            <a:r>
              <a:rPr lang="en-US" sz="1800" b="1" baseline="30000" dirty="0">
                <a:solidFill>
                  <a:srgbClr val="FF0000"/>
                </a:solidFill>
              </a:rPr>
              <a:t>5</a:t>
            </a:r>
            <a:r>
              <a:rPr lang="en-US" sz="1200" b="1" dirty="0"/>
              <a:t>:</a:t>
            </a:r>
            <a:endParaRPr lang="en-US" sz="1200" dirty="0"/>
          </a:p>
          <a:p>
            <a:pPr algn="l"/>
            <a:r>
              <a:rPr lang="en-US" sz="1200" dirty="0"/>
              <a:t>User</a:t>
            </a:r>
            <a:r>
              <a:rPr lang="en-US" sz="1200" i="1" dirty="0"/>
              <a:t>: Hello</a:t>
            </a:r>
          </a:p>
          <a:p>
            <a:pPr algn="l"/>
            <a:r>
              <a:rPr lang="en-US" sz="1200" dirty="0"/>
              <a:t>Assistant</a:t>
            </a:r>
            <a:r>
              <a:rPr lang="en-US" sz="1200" i="1" dirty="0"/>
              <a:t>: Hi. How can I help?…</a:t>
            </a:r>
          </a:p>
          <a:p>
            <a:pPr algn="ctr"/>
            <a:r>
              <a:rPr lang="en-US" sz="1600" b="1" dirty="0"/>
              <a:t>+</a:t>
            </a:r>
          </a:p>
          <a:p>
            <a:pPr algn="l"/>
            <a:r>
              <a:rPr lang="en-US" sz="1200" b="1" dirty="0"/>
              <a:t>Current prompt</a:t>
            </a:r>
            <a:r>
              <a:rPr lang="en-US" sz="1200" dirty="0"/>
              <a:t>:</a:t>
            </a:r>
          </a:p>
          <a:p>
            <a:pPr algn="l"/>
            <a:r>
              <a:rPr lang="en-US" sz="1200" dirty="0"/>
              <a:t>User</a:t>
            </a:r>
            <a:r>
              <a:rPr lang="en-US" sz="1200" i="1" dirty="0"/>
              <a:t>: Summarize the key …</a:t>
            </a:r>
          </a:p>
          <a:p>
            <a:pPr algn="l"/>
            <a:r>
              <a:rPr lang="en-US" sz="1200" i="1" dirty="0"/>
              <a:t>(</a:t>
            </a:r>
            <a:r>
              <a:rPr lang="en-US" sz="1100" i="1" dirty="0"/>
              <a:t>May be further optimized by Copilot)</a:t>
            </a:r>
            <a:endParaRPr lang="en-US" sz="1200" i="1" dirty="0"/>
          </a:p>
        </p:txBody>
      </p:sp>
      <p:pic>
        <p:nvPicPr>
          <p:cNvPr id="13" name="Graphic 12">
            <a:extLst>
              <a:ext uri="{FF2B5EF4-FFF2-40B4-BE49-F238E27FC236}">
                <a16:creationId xmlns:a16="http://schemas.microsoft.com/office/drawing/2014/main" id="{F2FC489A-766B-EA12-FF68-CE273CA009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025" y="2317446"/>
            <a:ext cx="1219597" cy="1219597"/>
          </a:xfrm>
          <a:prstGeom prst="rect">
            <a:avLst/>
          </a:prstGeom>
        </p:spPr>
      </p:pic>
      <p:grpSp>
        <p:nvGrpSpPr>
          <p:cNvPr id="10" name="Group 9" descr="Image representing language models.">
            <a:extLst>
              <a:ext uri="{FF2B5EF4-FFF2-40B4-BE49-F238E27FC236}">
                <a16:creationId xmlns:a16="http://schemas.microsoft.com/office/drawing/2014/main" id="{D4862006-473B-4F28-5D51-892C9C663DD8}"/>
              </a:ext>
            </a:extLst>
          </p:cNvPr>
          <p:cNvGrpSpPr/>
          <p:nvPr/>
        </p:nvGrpSpPr>
        <p:grpSpPr>
          <a:xfrm>
            <a:off x="9493759" y="1861958"/>
            <a:ext cx="1786168" cy="1500733"/>
            <a:chOff x="9493759" y="1861958"/>
            <a:chExt cx="1786168" cy="1500733"/>
          </a:xfrm>
        </p:grpSpPr>
        <p:sp>
          <p:nvSpPr>
            <p:cNvPr id="4" name="Rectangle 3">
              <a:extLst>
                <a:ext uri="{FF2B5EF4-FFF2-40B4-BE49-F238E27FC236}">
                  <a16:creationId xmlns:a16="http://schemas.microsoft.com/office/drawing/2014/main" id="{31DC683E-5D8C-5CF3-FB41-EA5D4C2A356B}"/>
                </a:ext>
              </a:extLst>
            </p:cNvPr>
            <p:cNvSpPr/>
            <p:nvPr/>
          </p:nvSpPr>
          <p:spPr bwMode="auto">
            <a:xfrm>
              <a:off x="9493759" y="1861958"/>
              <a:ext cx="1786168" cy="1500733"/>
            </a:xfrm>
            <a:prstGeom prst="rect">
              <a:avLst/>
            </a:prstGeom>
            <a:no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Language Model</a:t>
              </a:r>
            </a:p>
          </p:txBody>
        </p:sp>
        <p:pic>
          <p:nvPicPr>
            <p:cNvPr id="9" name="Picture 8">
              <a:extLst>
                <a:ext uri="{FF2B5EF4-FFF2-40B4-BE49-F238E27FC236}">
                  <a16:creationId xmlns:a16="http://schemas.microsoft.com/office/drawing/2014/main" id="{04A079D2-AA53-F9B3-334C-4563CE09B4A1}"/>
                </a:ext>
              </a:extLst>
            </p:cNvPr>
            <p:cNvPicPr>
              <a:picLocks noChangeAspect="1"/>
            </p:cNvPicPr>
            <p:nvPr/>
          </p:nvPicPr>
          <p:blipFill>
            <a:blip r:embed="rId6"/>
            <a:stretch>
              <a:fillRect/>
            </a:stretch>
          </p:blipFill>
          <p:spPr>
            <a:xfrm>
              <a:off x="9998341" y="1976624"/>
              <a:ext cx="753741" cy="681644"/>
            </a:xfrm>
            <a:prstGeom prst="rect">
              <a:avLst/>
            </a:prstGeom>
          </p:spPr>
        </p:pic>
      </p:grpSp>
    </p:spTree>
    <p:extLst>
      <p:ext uri="{BB962C8B-B14F-4D97-AF65-F5344CB8AC3E}">
        <p14:creationId xmlns:p14="http://schemas.microsoft.com/office/powerpoint/2010/main" val="6832387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a:xfrm>
            <a:off x="588263" y="303312"/>
            <a:ext cx="11018520" cy="861774"/>
          </a:xfrm>
        </p:spPr>
        <p:txBody>
          <a:bodyPr/>
          <a:lstStyle/>
          <a:p>
            <a:r>
              <a:rPr lang="en-US" dirty="0"/>
              <a:t>Extending and developing copilots</a:t>
            </a:r>
            <a:br>
              <a:rPr lang="en-US" dirty="0"/>
            </a:br>
            <a:r>
              <a:rPr lang="en-US" sz="2400" dirty="0">
                <a:solidFill>
                  <a:schemeClr val="bg1">
                    <a:lumMod val="50000"/>
                  </a:schemeClr>
                </a:solidFill>
              </a:rPr>
              <a:t>Choosing a copilot development tool</a:t>
            </a:r>
            <a:endParaRPr lang="en-US" dirty="0">
              <a:solidFill>
                <a:schemeClr val="bg1">
                  <a:lumMod val="50000"/>
                </a:schemeClr>
              </a:solidFill>
            </a:endParaRPr>
          </a:p>
        </p:txBody>
      </p:sp>
      <p:sp>
        <p:nvSpPr>
          <p:cNvPr id="39" name="TextBox 38">
            <a:extLst>
              <a:ext uri="{FF2B5EF4-FFF2-40B4-BE49-F238E27FC236}">
                <a16:creationId xmlns:a16="http://schemas.microsoft.com/office/drawing/2014/main" id="{105C85BD-6840-E1C5-5D8C-9FDB84D1249C}"/>
              </a:ext>
            </a:extLst>
          </p:cNvPr>
          <p:cNvSpPr txBox="1"/>
          <p:nvPr/>
        </p:nvSpPr>
        <p:spPr>
          <a:xfrm>
            <a:off x="2261570" y="1326229"/>
            <a:ext cx="1501758" cy="276999"/>
          </a:xfrm>
          <a:prstGeom prst="rect">
            <a:avLst/>
          </a:prstGeom>
          <a:noFill/>
        </p:spPr>
        <p:txBody>
          <a:bodyPr wrap="none" lIns="0" tIns="0" rIns="0" bIns="0" rtlCol="0">
            <a:spAutoFit/>
          </a:bodyPr>
          <a:lstStyle/>
          <a:p>
            <a:pPr algn="l"/>
            <a:r>
              <a:rPr lang="en-US" sz="1800" dirty="0">
                <a:latin typeface="+mj-lt"/>
              </a:rPr>
              <a:t>Copilot Studio</a:t>
            </a:r>
          </a:p>
        </p:txBody>
      </p:sp>
      <p:pic>
        <p:nvPicPr>
          <p:cNvPr id="17" name="Picture 16" descr="A screenshot of Copilot Studio.">
            <a:extLst>
              <a:ext uri="{FF2B5EF4-FFF2-40B4-BE49-F238E27FC236}">
                <a16:creationId xmlns:a16="http://schemas.microsoft.com/office/drawing/2014/main" id="{8DFB7F31-79A7-4764-219F-45495BA2F4BA}"/>
              </a:ext>
            </a:extLst>
          </p:cNvPr>
          <p:cNvPicPr>
            <a:picLocks noChangeAspect="1"/>
          </p:cNvPicPr>
          <p:nvPr/>
        </p:nvPicPr>
        <p:blipFill>
          <a:blip r:embed="rId3"/>
          <a:stretch>
            <a:fillRect/>
          </a:stretch>
        </p:blipFill>
        <p:spPr>
          <a:xfrm>
            <a:off x="1333648" y="1597269"/>
            <a:ext cx="3470691" cy="2715816"/>
          </a:xfrm>
          <a:prstGeom prst="rect">
            <a:avLst/>
          </a:prstGeom>
        </p:spPr>
      </p:pic>
      <p:sp>
        <p:nvSpPr>
          <p:cNvPr id="42" name="TextBox 41">
            <a:extLst>
              <a:ext uri="{FF2B5EF4-FFF2-40B4-BE49-F238E27FC236}">
                <a16:creationId xmlns:a16="http://schemas.microsoft.com/office/drawing/2014/main" id="{FC4D8E7B-797E-B428-DF6B-EC8B9FC66AB5}"/>
              </a:ext>
            </a:extLst>
          </p:cNvPr>
          <p:cNvSpPr txBox="1"/>
          <p:nvPr/>
        </p:nvSpPr>
        <p:spPr>
          <a:xfrm>
            <a:off x="738628" y="4301391"/>
            <a:ext cx="4899008" cy="246221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Low-code development of copilots and plug-ins using Azure OpenAI models for generative AI</a:t>
            </a:r>
          </a:p>
          <a:p>
            <a:pPr marL="285750" indent="-285750" algn="l">
              <a:buFont typeface="Arial" panose="020B0604020202020204" pitchFamily="34" charset="0"/>
              <a:buChar char="•"/>
            </a:pPr>
            <a:r>
              <a:rPr lang="en-US" sz="1600" dirty="0"/>
              <a:t>Fully managed, hosted SaaS service</a:t>
            </a:r>
          </a:p>
          <a:p>
            <a:pPr marL="285750" indent="-285750">
              <a:buFont typeface="Arial" panose="020B0604020202020204" pitchFamily="34" charset="0"/>
              <a:buChar char="•"/>
            </a:pPr>
            <a:r>
              <a:rPr kumimoji="0" lang="en-US" sz="1600" b="0" i="0" u="none" strike="noStrike" kern="1200" cap="none" normalizeH="0" baseline="0" noProof="0" dirty="0">
                <a:ln>
                  <a:noFill/>
                </a:ln>
                <a:effectLst/>
                <a:uLnTx/>
                <a:uFillTx/>
              </a:rPr>
              <a:t>Dialog</a:t>
            </a:r>
            <a:r>
              <a:rPr lang="en-US" sz="1600" dirty="0"/>
              <a:t> and conversational orchestration</a:t>
            </a:r>
          </a:p>
          <a:p>
            <a:pPr marL="285750" indent="-285750" algn="l">
              <a:buFont typeface="Arial" panose="020B0604020202020204" pitchFamily="34" charset="0"/>
              <a:buChar char="•"/>
            </a:pPr>
            <a:r>
              <a:rPr lang="en-US" sz="1600" dirty="0"/>
              <a:t>Built-in analytics with security and</a:t>
            </a:r>
            <a:br>
              <a:rPr lang="en-US" sz="1600" dirty="0"/>
            </a:br>
            <a:r>
              <a:rPr lang="en-US" sz="1600" dirty="0"/>
              <a:t>governance controls</a:t>
            </a:r>
          </a:p>
          <a:p>
            <a:pPr marL="285750" indent="-285750" algn="l">
              <a:buFont typeface="Arial" panose="020B0604020202020204" pitchFamily="34" charset="0"/>
              <a:buChar char="•"/>
            </a:pPr>
            <a:r>
              <a:rPr lang="en-US" sz="1600" dirty="0"/>
              <a:t>Deploy to common chat channels like web, apps, social channels, and Teams</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p:txBody>
      </p:sp>
      <p:sp>
        <p:nvSpPr>
          <p:cNvPr id="40" name="TextBox 39">
            <a:extLst>
              <a:ext uri="{FF2B5EF4-FFF2-40B4-BE49-F238E27FC236}">
                <a16:creationId xmlns:a16="http://schemas.microsoft.com/office/drawing/2014/main" id="{BC577E2D-5E37-5A92-2246-F867F87D3C32}"/>
              </a:ext>
            </a:extLst>
          </p:cNvPr>
          <p:cNvSpPr txBox="1"/>
          <p:nvPr/>
        </p:nvSpPr>
        <p:spPr>
          <a:xfrm>
            <a:off x="8399629" y="1320270"/>
            <a:ext cx="1629549" cy="276999"/>
          </a:xfrm>
          <a:prstGeom prst="rect">
            <a:avLst/>
          </a:prstGeom>
          <a:noFill/>
        </p:spPr>
        <p:txBody>
          <a:bodyPr wrap="none" lIns="0" tIns="0" rIns="0" bIns="0" rtlCol="0">
            <a:spAutoFit/>
          </a:bodyPr>
          <a:lstStyle/>
          <a:p>
            <a:pPr algn="l"/>
            <a:r>
              <a:rPr lang="en-US" sz="1800" dirty="0">
                <a:latin typeface="+mj-lt"/>
              </a:rPr>
              <a:t>Azure AI Studio</a:t>
            </a:r>
          </a:p>
        </p:txBody>
      </p:sp>
      <p:pic>
        <p:nvPicPr>
          <p:cNvPr id="5" name="Picture 4" descr="A screenshot of Azure AI Studio.">
            <a:extLst>
              <a:ext uri="{FF2B5EF4-FFF2-40B4-BE49-F238E27FC236}">
                <a16:creationId xmlns:a16="http://schemas.microsoft.com/office/drawing/2014/main" id="{AE28A468-1697-3D32-FC3F-ECF9C3FABDAD}"/>
              </a:ext>
            </a:extLst>
          </p:cNvPr>
          <p:cNvPicPr>
            <a:picLocks noChangeAspect="1"/>
          </p:cNvPicPr>
          <p:nvPr/>
        </p:nvPicPr>
        <p:blipFill>
          <a:blip r:embed="rId4"/>
          <a:stretch>
            <a:fillRect/>
          </a:stretch>
        </p:blipFill>
        <p:spPr>
          <a:xfrm>
            <a:off x="7457022" y="1597269"/>
            <a:ext cx="3463310" cy="2710040"/>
          </a:xfrm>
          <a:prstGeom prst="rect">
            <a:avLst/>
          </a:prstGeom>
        </p:spPr>
      </p:pic>
      <p:sp>
        <p:nvSpPr>
          <p:cNvPr id="43" name="TextBox 42">
            <a:extLst>
              <a:ext uri="{FF2B5EF4-FFF2-40B4-BE49-F238E27FC236}">
                <a16:creationId xmlns:a16="http://schemas.microsoft.com/office/drawing/2014/main" id="{568E52BA-C689-0BEB-3E7E-1B2677BE96D6}"/>
              </a:ext>
            </a:extLst>
          </p:cNvPr>
          <p:cNvSpPr txBox="1"/>
          <p:nvPr/>
        </p:nvSpPr>
        <p:spPr>
          <a:xfrm>
            <a:off x="6586939" y="4301391"/>
            <a:ext cx="5497330" cy="2215991"/>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Pro-code development with full catalog of models and fine-tuning capabilities</a:t>
            </a:r>
          </a:p>
          <a:p>
            <a:pPr marL="285750" indent="-285750" algn="l">
              <a:buFont typeface="Arial" panose="020B0604020202020204" pitchFamily="34" charset="0"/>
              <a:buChar char="•"/>
            </a:pPr>
            <a:r>
              <a:rPr lang="en-US" sz="1600" dirty="0"/>
              <a:t>PaaS services with full control over cloud infrastructure</a:t>
            </a:r>
          </a:p>
          <a:p>
            <a:pPr marL="285750" indent="-285750">
              <a:buFont typeface="Arial" panose="020B0604020202020204" pitchFamily="34" charset="0"/>
              <a:buChar char="•"/>
            </a:pPr>
            <a:r>
              <a:rPr lang="en-US" sz="1600" dirty="0"/>
              <a:t>Prompt and model orchestration</a:t>
            </a:r>
          </a:p>
          <a:p>
            <a:pPr marL="285750" indent="-285750" algn="l">
              <a:buFont typeface="Arial" panose="020B0604020202020204" pitchFamily="34" charset="0"/>
              <a:buChar char="•"/>
            </a:pPr>
            <a:r>
              <a:rPr lang="en-US" sz="1600" dirty="0"/>
              <a:t>Evaluations engine to test performance, reliability, scalability, and responsible AI safety</a:t>
            </a:r>
          </a:p>
          <a:p>
            <a:pPr marL="285750" indent="-285750" algn="l">
              <a:buFont typeface="Arial" panose="020B0604020202020204" pitchFamily="34" charset="0"/>
              <a:buChar char="•"/>
            </a:pPr>
            <a:r>
              <a:rPr lang="en-US" sz="1600" dirty="0"/>
              <a:t>Deploy as an endpoint in Azure for use in </a:t>
            </a:r>
            <a:r>
              <a:rPr kumimoji="0" lang="en-US" sz="1600" b="0" i="0" u="none" strike="noStrike" kern="1200" cap="none" normalizeH="0" baseline="0" noProof="0" dirty="0">
                <a:ln>
                  <a:noFill/>
                </a:ln>
                <a:effectLst/>
                <a:uLnTx/>
                <a:uFillTx/>
              </a:rPr>
              <a:t>custom apps and services</a:t>
            </a:r>
            <a:endParaRPr lang="en-US" sz="1600" dirty="0"/>
          </a:p>
          <a:p>
            <a:pPr marL="285750" indent="-285750" algn="l">
              <a:buFont typeface="Arial" panose="020B0604020202020204" pitchFamily="34" charset="0"/>
              <a:buChar char="•"/>
            </a:pPr>
            <a:endParaRPr lang="en-US" sz="1600" dirty="0"/>
          </a:p>
        </p:txBody>
      </p:sp>
      <p:cxnSp>
        <p:nvCxnSpPr>
          <p:cNvPr id="44" name="Straight Connector 43">
            <a:extLst>
              <a:ext uri="{FF2B5EF4-FFF2-40B4-BE49-F238E27FC236}">
                <a16:creationId xmlns:a16="http://schemas.microsoft.com/office/drawing/2014/main" id="{AB1462AB-14D6-120D-D24A-FB6966C1BD9E}"/>
              </a:ext>
              <a:ext uri="{C183D7F6-B498-43B3-948B-1728B52AA6E4}">
                <adec:decorative xmlns:adec="http://schemas.microsoft.com/office/drawing/2017/decorative" val="1"/>
              </a:ext>
            </a:extLst>
          </p:cNvPr>
          <p:cNvCxnSpPr>
            <a:cxnSpLocks/>
          </p:cNvCxnSpPr>
          <p:nvPr/>
        </p:nvCxnSpPr>
        <p:spPr>
          <a:xfrm>
            <a:off x="6130680" y="1563238"/>
            <a:ext cx="0" cy="4375493"/>
          </a:xfrm>
          <a:prstGeom prst="line">
            <a:avLst/>
          </a:prstGeom>
          <a:ln w="1270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76648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1" y="585216"/>
            <a:ext cx="11603739" cy="984885"/>
          </a:xfrm>
        </p:spPr>
        <p:txBody>
          <a:bodyPr/>
          <a:lstStyle/>
          <a:p>
            <a:r>
              <a:rPr lang="en-US" dirty="0"/>
              <a:t>Exercise: </a:t>
            </a:r>
            <a:r>
              <a:rPr lang="en-US" sz="3200" dirty="0">
                <a:gradFill>
                  <a:gsLst>
                    <a:gs pos="2917">
                      <a:srgbClr val="000000"/>
                    </a:gs>
                    <a:gs pos="30000">
                      <a:srgbClr val="000000"/>
                    </a:gs>
                  </a:gsLst>
                  <a:lin ang="5400000" scaled="0"/>
                </a:gradFill>
              </a:rPr>
              <a:t>Explore generative AI with Microsoft Copilot</a:t>
            </a:r>
            <a:br>
              <a:rPr kumimoji="0" lang="en-US" sz="3200" i="0" u="none" strike="noStrike" kern="1200" cap="none" spc="0" normalizeH="0" baseline="0" noProof="0" dirty="0">
                <a:ln>
                  <a:noFill/>
                </a:ln>
                <a:gradFill>
                  <a:gsLst>
                    <a:gs pos="2917">
                      <a:srgbClr val="000000"/>
                    </a:gs>
                    <a:gs pos="30000">
                      <a:srgbClr val="000000"/>
                    </a:gs>
                  </a:gsLst>
                  <a:lin ang="5400000" scaled="0"/>
                </a:gradFill>
                <a:effectLst/>
                <a:highlight>
                  <a:srgbClr val="FFFF00"/>
                </a:highlight>
                <a:uLnTx/>
                <a:uFillTx/>
                <a:latin typeface="Segoe UI"/>
                <a:ea typeface="+mn-ea"/>
                <a:cs typeface="+mn-cs"/>
              </a:rPr>
            </a:b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4567244" cy="615553"/>
          </a:xfrm>
        </p:spPr>
        <p:txBody>
          <a:bodyPr/>
          <a:lstStyle/>
          <a:p>
            <a:r>
              <a:rPr lang="en-US" sz="2000" dirty="0">
                <a:solidFill>
                  <a:srgbClr val="000000"/>
                </a:solidFill>
                <a:effectLst/>
                <a:ea typeface="Times New Roman" panose="02020603050405020304" pitchFamily="18" charset="0"/>
                <a:cs typeface="Times New Roman" panose="02020603050405020304" pitchFamily="18" charset="0"/>
              </a:rPr>
              <a:t>Use the hosted environment and credentials provided for this exercise</a:t>
            </a:r>
            <a:endParaRPr lang="en-US" sz="2000" b="1" kern="0" dirty="0">
              <a:solidFill>
                <a:srgbClr val="0078D4"/>
              </a:solidFill>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a:spLocks/>
          </p:cNvSpPr>
          <p:nvPr/>
        </p:nvSpPr>
        <p:spPr>
          <a:xfrm>
            <a:off x="588263" y="2542117"/>
            <a:ext cx="2027938"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latin typeface="+mn-lt"/>
              </a:rPr>
              <a:t>Estimated time</a:t>
            </a:r>
            <a:r>
              <a:rPr lang="en-US" sz="2000" dirty="0">
                <a:latin typeface="+mn-lt"/>
              </a:rPr>
              <a:t>:</a:t>
            </a:r>
          </a:p>
          <a:p>
            <a:r>
              <a:rPr lang="en-US" sz="2000" dirty="0">
                <a:latin typeface="+mn-lt"/>
              </a:rPr>
              <a:t>40 minutes</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a:spLocks/>
          </p:cNvSpPr>
          <p:nvPr/>
        </p:nvSpPr>
        <p:spPr>
          <a:xfrm>
            <a:off x="4356039" y="2900204"/>
            <a:ext cx="6112264" cy="220983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kern="0" dirty="0">
                <a:latin typeface="+mn-lt"/>
                <a:cs typeface="Segoe UI"/>
              </a:rPr>
              <a:t>The instructions are also available online:</a:t>
            </a:r>
          </a:p>
          <a:p>
            <a:pPr marL="342900" indent="-342900">
              <a:buFont typeface="+mj-lt"/>
              <a:buAutoNum type="arabicPeriod" startAt="2"/>
            </a:pPr>
            <a:endParaRPr lang="en-US" sz="1800" kern="0" dirty="0">
              <a:latin typeface="+mn-lt"/>
              <a:cs typeface="Segoe UI"/>
            </a:endParaRPr>
          </a:p>
          <a:p>
            <a:pPr marL="608076" lvl="1" indent="-342900"/>
            <a:r>
              <a:rPr lang="en-US" sz="1600" kern="0" dirty="0">
                <a:latin typeface="+mn-lt"/>
                <a:cs typeface="Segoe UI"/>
              </a:rPr>
              <a:t>Microsoft 365 version: </a:t>
            </a:r>
            <a:r>
              <a:rPr lang="en-US" sz="1600" kern="0" dirty="0">
                <a:solidFill>
                  <a:schemeClr val="accent1">
                    <a:lumMod val="60000"/>
                    <a:lumOff val="40000"/>
                  </a:schemeClr>
                </a:solidFill>
                <a:latin typeface="+mn-lt"/>
                <a:cs typeface="Segoe UI"/>
              </a:rPr>
              <a:t>https://go.microsoft.com/fwlink/?linkid=2270745</a:t>
            </a:r>
          </a:p>
          <a:p>
            <a:pPr marL="608076" lvl="1" indent="-342900"/>
            <a:endParaRPr lang="en-US" kern="0" dirty="0">
              <a:solidFill>
                <a:schemeClr val="accent1">
                  <a:lumMod val="60000"/>
                  <a:lumOff val="40000"/>
                </a:schemeClr>
              </a:solidFill>
              <a:latin typeface="+mn-lt"/>
              <a:cs typeface="Segoe UI"/>
            </a:endParaRPr>
          </a:p>
          <a:p>
            <a:pPr marL="608076" lvl="1" indent="-342900"/>
            <a:r>
              <a:rPr lang="en-US" sz="1600" kern="0" dirty="0">
                <a:cs typeface="Segoe UI"/>
              </a:rPr>
              <a:t>Microsoft Edge version:</a:t>
            </a:r>
            <a:r>
              <a:rPr lang="en-US" sz="1600" kern="0" dirty="0">
                <a:latin typeface="+mn-lt"/>
                <a:cs typeface="Segoe UI"/>
              </a:rPr>
              <a:t> </a:t>
            </a:r>
            <a:r>
              <a:rPr lang="en-US" sz="1600" dirty="0">
                <a:solidFill>
                  <a:schemeClr val="accent1">
                    <a:lumMod val="60000"/>
                    <a:lumOff val="40000"/>
                  </a:schemeClr>
                </a:solidFill>
              </a:rPr>
              <a:t>https://go.microsoft.com/fwlink/?linkid=2249955</a:t>
            </a:r>
            <a:r>
              <a:rPr lang="en-US" sz="1600" dirty="0"/>
              <a:t> </a:t>
            </a:r>
          </a:p>
          <a:p>
            <a:endParaRPr lang="en-US" sz="1800" dirty="0"/>
          </a:p>
        </p:txBody>
      </p:sp>
    </p:spTree>
    <p:extLst>
      <p:ext uri="{BB962C8B-B14F-4D97-AF65-F5344CB8AC3E}">
        <p14:creationId xmlns:p14="http://schemas.microsoft.com/office/powerpoint/2010/main" val="22513138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1231106"/>
          </a:xfrm>
        </p:spPr>
        <p:txBody>
          <a:bodyPr vert="horz" wrap="square" lIns="0" tIns="0" rIns="0" bIns="0" rtlCol="0">
            <a:spAutoFit/>
          </a:bodyPr>
          <a:lstStyle/>
          <a:p>
            <a:pPr marL="339725" lvl="1" indent="-339725">
              <a:spcBef>
                <a:spcPts val="0"/>
              </a:spcBef>
              <a:spcAft>
                <a:spcPts val="1200"/>
              </a:spcAft>
            </a:pPr>
            <a:r>
              <a:rPr lang="en-US" sz="2000" dirty="0"/>
              <a:t>Fundamentals of Generative AI</a:t>
            </a:r>
          </a:p>
          <a:p>
            <a:pPr marL="339725" lvl="1" indent="-339725">
              <a:spcBef>
                <a:spcPts val="0"/>
              </a:spcBef>
              <a:spcAft>
                <a:spcPts val="1200"/>
              </a:spcAft>
            </a:pPr>
            <a:r>
              <a:rPr lang="en-US" sz="2000" dirty="0"/>
              <a:t>Fundamentals of Azure OpenAI Service</a:t>
            </a:r>
          </a:p>
          <a:p>
            <a:pPr marL="339725" lvl="1" indent="-339725">
              <a:spcBef>
                <a:spcPts val="0"/>
              </a:spcBef>
              <a:spcAft>
                <a:spcPts val="1200"/>
              </a:spcAft>
            </a:pPr>
            <a:r>
              <a:rPr lang="en-US" sz="2000" dirty="0"/>
              <a:t>Explore responsible Generative AI</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7948858" cy="1107996"/>
          </a:xfrm>
        </p:spPr>
        <p:txBody>
          <a:bodyPr/>
          <a:lstStyle/>
          <a:p>
            <a:r>
              <a:rPr lang="en-US" sz="3600" dirty="0"/>
              <a:t>Fundamentals of Azure OpenAI Service</a:t>
            </a:r>
            <a:endParaRPr lang="en-US" dirty="0"/>
          </a:p>
        </p:txBody>
      </p:sp>
    </p:spTree>
    <p:extLst>
      <p:ext uri="{BB962C8B-B14F-4D97-AF65-F5344CB8AC3E}">
        <p14:creationId xmlns:p14="http://schemas.microsoft.com/office/powerpoint/2010/main" val="37320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n-US" altLang="zh-CN" dirty="0"/>
              <a:t>What is Azure OpenAI?</a:t>
            </a:r>
            <a:endParaRPr lang="zh-CN" altLang="en-US" dirty="0"/>
          </a:p>
        </p:txBody>
      </p:sp>
      <p:sp>
        <p:nvSpPr>
          <p:cNvPr id="3" name="文本框 2">
            <a:extLst>
              <a:ext uri="{FF2B5EF4-FFF2-40B4-BE49-F238E27FC236}">
                <a16:creationId xmlns:a16="http://schemas.microsoft.com/office/drawing/2014/main" id="{34C6109C-34CC-4486-8FB4-381FAB968149}"/>
              </a:ext>
            </a:extLst>
          </p:cNvPr>
          <p:cNvSpPr txBox="1"/>
          <p:nvPr/>
        </p:nvSpPr>
        <p:spPr>
          <a:xfrm>
            <a:off x="750277" y="1440000"/>
            <a:ext cx="10856504" cy="2308324"/>
          </a:xfrm>
          <a:prstGeom prst="rect">
            <a:avLst/>
          </a:prstGeom>
          <a:noFill/>
        </p:spPr>
        <p:txBody>
          <a:bodyPr wrap="square" lIns="0" tIns="0" rIns="0" bIns="0" rtlCol="0" anchor="t">
            <a:spAutoFit/>
          </a:bodyPr>
          <a:lstStyle/>
          <a:p>
            <a:pPr>
              <a:spcBef>
                <a:spcPts val="1200"/>
              </a:spcBef>
            </a:pPr>
            <a:r>
              <a:rPr lang="en-US" altLang="zh-CN" sz="2000" b="1" dirty="0"/>
              <a:t>Azure OpenAI service </a:t>
            </a:r>
            <a:r>
              <a:rPr lang="en-US" altLang="zh-CN" sz="2000" dirty="0"/>
              <a:t>is Microsoft's cloud solution for deploying, customizing, and hosting large language models.</a:t>
            </a:r>
          </a:p>
          <a:p>
            <a:pPr>
              <a:spcBef>
                <a:spcPts val="1200"/>
              </a:spcBef>
            </a:pPr>
            <a:r>
              <a:rPr lang="en-US" sz="2000" b="0" i="0" dirty="0">
                <a:solidFill>
                  <a:srgbClr val="161616"/>
                </a:solidFill>
                <a:effectLst/>
                <a:latin typeface="Segoe UI" panose="020B0502040204020203" pitchFamily="34" charset="0"/>
              </a:rPr>
              <a:t>Azure OpenAI service consists of:</a:t>
            </a:r>
          </a:p>
          <a:p>
            <a:pPr marL="342900" indent="-342900">
              <a:buFont typeface="Arial" panose="020B0604020202020204" pitchFamily="34" charset="0"/>
              <a:buChar char="•"/>
            </a:pPr>
            <a:r>
              <a:rPr lang="en-US" sz="2000" b="0" i="0" dirty="0">
                <a:solidFill>
                  <a:srgbClr val="161616"/>
                </a:solidFill>
                <a:effectLst/>
                <a:latin typeface="Segoe UI"/>
                <a:cs typeface="Segoe UI"/>
              </a:rPr>
              <a:t>Pre-trained generative AI models. </a:t>
            </a:r>
            <a:endParaRPr lang="en-US" sz="2000" dirty="0">
              <a:solidFill>
                <a:srgbClr val="161616"/>
              </a:solidFill>
              <a:latin typeface="Segoe UI"/>
              <a:cs typeface="Segoe UI"/>
            </a:endParaRPr>
          </a:p>
          <a:p>
            <a:pPr marL="342900" indent="-342900" algn="l">
              <a:buFont typeface="Arial" panose="020B0604020202020204" pitchFamily="34" charset="0"/>
              <a:buChar char="•"/>
            </a:pPr>
            <a:r>
              <a:rPr lang="en-US" sz="2000" b="0" i="0" dirty="0">
                <a:solidFill>
                  <a:srgbClr val="161616"/>
                </a:solidFill>
                <a:effectLst/>
                <a:latin typeface="Segoe UI"/>
                <a:cs typeface="Segoe UI"/>
              </a:rPr>
              <a:t>Customization capabilities.</a:t>
            </a:r>
            <a:endParaRPr lang="en-US" dirty="0"/>
          </a:p>
          <a:p>
            <a:pPr marL="342900" indent="-342900" algn="l">
              <a:buFont typeface="Arial" panose="020B0604020202020204" pitchFamily="34" charset="0"/>
              <a:buChar char="•"/>
            </a:pPr>
            <a:r>
              <a:rPr lang="en-US" sz="2000" b="0" i="0" dirty="0">
                <a:solidFill>
                  <a:srgbClr val="161616"/>
                </a:solidFill>
                <a:effectLst/>
                <a:latin typeface="Segoe UI" panose="020B0502040204020203" pitchFamily="34" charset="0"/>
              </a:rPr>
              <a:t>Built-in tools to detect and mitigate harmful use cases so users can implement AI responsibly.</a:t>
            </a:r>
          </a:p>
          <a:p>
            <a:pPr marL="342900" indent="-342900" algn="l">
              <a:buFont typeface="Arial" panose="020B0604020202020204" pitchFamily="34" charset="0"/>
              <a:buChar char="•"/>
            </a:pPr>
            <a:r>
              <a:rPr lang="en-US" sz="2000" b="0" i="0" dirty="0">
                <a:solidFill>
                  <a:srgbClr val="161616"/>
                </a:solidFill>
                <a:effectLst/>
                <a:latin typeface="Segoe UI" panose="020B0502040204020203" pitchFamily="34" charset="0"/>
              </a:rPr>
              <a:t>Enterprise-grade security with role-based access control (RBAC) and private networks.</a:t>
            </a:r>
          </a:p>
        </p:txBody>
      </p:sp>
      <p:sp>
        <p:nvSpPr>
          <p:cNvPr id="4" name="Rectangle 3">
            <a:extLst>
              <a:ext uri="{FF2B5EF4-FFF2-40B4-BE49-F238E27FC236}">
                <a16:creationId xmlns:a16="http://schemas.microsoft.com/office/drawing/2014/main" id="{66695C9C-FCD7-A118-DDE7-C14ECFC106C9}"/>
              </a:ext>
            </a:extLst>
          </p:cNvPr>
          <p:cNvSpPr/>
          <p:nvPr/>
        </p:nvSpPr>
        <p:spPr bwMode="auto">
          <a:xfrm>
            <a:off x="750277" y="3907692"/>
            <a:ext cx="9878646" cy="906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ysClr val="windowText" lastClr="000000"/>
                </a:solidFill>
                <a:ea typeface="Segoe UI" pitchFamily="34" charset="0"/>
                <a:cs typeface="Segoe UI" pitchFamily="34" charset="0"/>
              </a:rPr>
              <a:t>You can use several methods to develop Azure OpenAI solutions: Azure AI Studio, REST API, supported SDKs, and Azure CLI. </a:t>
            </a:r>
          </a:p>
        </p:txBody>
      </p:sp>
    </p:spTree>
    <p:extLst>
      <p:ext uri="{BB962C8B-B14F-4D97-AF65-F5344CB8AC3E}">
        <p14:creationId xmlns:p14="http://schemas.microsoft.com/office/powerpoint/2010/main" val="17262754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n-US" altLang="zh-CN" dirty="0"/>
              <a:t>What models does Azure OpenAI support?</a:t>
            </a:r>
            <a:endParaRPr lang="zh-CN" altLang="en-US" dirty="0"/>
          </a:p>
        </p:txBody>
      </p:sp>
      <p:graphicFrame>
        <p:nvGraphicFramePr>
          <p:cNvPr id="4" name="Table 3">
            <a:extLst>
              <a:ext uri="{FF2B5EF4-FFF2-40B4-BE49-F238E27FC236}">
                <a16:creationId xmlns:a16="http://schemas.microsoft.com/office/drawing/2014/main" id="{27A0AEE6-DA39-853D-1D75-F58546CEB771}"/>
              </a:ext>
            </a:extLst>
          </p:cNvPr>
          <p:cNvGraphicFramePr>
            <a:graphicFrameLocks noGrp="1"/>
          </p:cNvGraphicFramePr>
          <p:nvPr>
            <p:extLst>
              <p:ext uri="{D42A27DB-BD31-4B8C-83A1-F6EECF244321}">
                <p14:modId xmlns:p14="http://schemas.microsoft.com/office/powerpoint/2010/main" val="1383174981"/>
              </p:ext>
            </p:extLst>
          </p:nvPr>
        </p:nvGraphicFramePr>
        <p:xfrm>
          <a:off x="869614" y="1545477"/>
          <a:ext cx="10189155" cy="3840480"/>
        </p:xfrm>
        <a:graphic>
          <a:graphicData uri="http://schemas.openxmlformats.org/drawingml/2006/table">
            <a:tbl>
              <a:tblPr firstRow="1" bandRow="1">
                <a:tableStyleId>{9D7B26C5-4107-4FEC-AEDC-1716B250A1EF}</a:tableStyleId>
              </a:tblPr>
              <a:tblGrid>
                <a:gridCol w="2657536">
                  <a:extLst>
                    <a:ext uri="{9D8B030D-6E8A-4147-A177-3AD203B41FA5}">
                      <a16:colId xmlns:a16="http://schemas.microsoft.com/office/drawing/2014/main" val="421829709"/>
                    </a:ext>
                  </a:extLst>
                </a:gridCol>
                <a:gridCol w="7531619">
                  <a:extLst>
                    <a:ext uri="{9D8B030D-6E8A-4147-A177-3AD203B41FA5}">
                      <a16:colId xmlns:a16="http://schemas.microsoft.com/office/drawing/2014/main" val="1594181299"/>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dirty="0"/>
                        <a:t>Azure OpenAI supports many LLMs:</a:t>
                      </a:r>
                    </a:p>
                  </a:txBody>
                  <a:tcPr/>
                </a:tc>
                <a:tc>
                  <a:txBody>
                    <a:bodyPr/>
                    <a:lstStyle/>
                    <a:p>
                      <a:r>
                        <a:rPr lang="en-US" dirty="0"/>
                        <a:t>Description</a:t>
                      </a:r>
                    </a:p>
                  </a:txBody>
                  <a:tcPr anchor="b"/>
                </a:tc>
                <a:extLst>
                  <a:ext uri="{0D108BD9-81ED-4DB2-BD59-A6C34878D82A}">
                    <a16:rowId xmlns:a16="http://schemas.microsoft.com/office/drawing/2014/main" val="700504543"/>
                  </a:ext>
                </a:extLst>
              </a:tr>
              <a:tr h="370840">
                <a:tc>
                  <a:txBody>
                    <a:bodyPr/>
                    <a:lstStyle/>
                    <a:p>
                      <a:pPr algn="l" fontAlgn="t"/>
                      <a:r>
                        <a:rPr lang="en-US" dirty="0">
                          <a:effectLst/>
                        </a:rPr>
                        <a:t>GPT-4o and GPT-4 Turbo</a:t>
                      </a:r>
                    </a:p>
                  </a:txBody>
                  <a:tcPr/>
                </a:tc>
                <a:tc>
                  <a:txBody>
                    <a:bodyPr/>
                    <a:lstStyle/>
                    <a:p>
                      <a:pPr algn="l" fontAlgn="t"/>
                      <a:r>
                        <a:rPr lang="en-US" dirty="0">
                          <a:effectLst/>
                        </a:rPr>
                        <a:t>Text and images are accepted as input in the latest and most capable Azure OpenAI models.</a:t>
                      </a:r>
                    </a:p>
                  </a:txBody>
                  <a:tcPr/>
                </a:tc>
                <a:extLst>
                  <a:ext uri="{0D108BD9-81ED-4DB2-BD59-A6C34878D82A}">
                    <a16:rowId xmlns:a16="http://schemas.microsoft.com/office/drawing/2014/main" val="2121620866"/>
                  </a:ext>
                </a:extLst>
              </a:tr>
              <a:tr h="370840">
                <a:tc>
                  <a:txBody>
                    <a:bodyPr/>
                    <a:lstStyle/>
                    <a:p>
                      <a:pPr algn="l" fontAlgn="t"/>
                      <a:r>
                        <a:rPr lang="en-US" u="none" strike="noStrike" dirty="0">
                          <a:effectLst/>
                        </a:rPr>
                        <a:t>GPT-4</a:t>
                      </a:r>
                      <a:endParaRPr lang="en-US" dirty="0">
                        <a:effectLst/>
                      </a:endParaRPr>
                    </a:p>
                  </a:txBody>
                  <a:tcPr/>
                </a:tc>
                <a:tc>
                  <a:txBody>
                    <a:bodyPr/>
                    <a:lstStyle/>
                    <a:p>
                      <a:pPr algn="l" fontAlgn="t"/>
                      <a:r>
                        <a:rPr lang="en-US" dirty="0">
                          <a:effectLst/>
                        </a:rPr>
                        <a:t>A set of models that improve on GPT-3.5 and can understand as well as generate natural language and code.</a:t>
                      </a:r>
                    </a:p>
                  </a:txBody>
                  <a:tcPr/>
                </a:tc>
                <a:extLst>
                  <a:ext uri="{0D108BD9-81ED-4DB2-BD59-A6C34878D82A}">
                    <a16:rowId xmlns:a16="http://schemas.microsoft.com/office/drawing/2014/main" val="1249020686"/>
                  </a:ext>
                </a:extLst>
              </a:tr>
              <a:tr h="370840">
                <a:tc>
                  <a:txBody>
                    <a:bodyPr/>
                    <a:lstStyle/>
                    <a:p>
                      <a:pPr algn="l" fontAlgn="t"/>
                      <a:r>
                        <a:rPr lang="en-US" u="none" strike="noStrike" dirty="0">
                          <a:effectLst/>
                        </a:rPr>
                        <a:t>GPT-3.5</a:t>
                      </a:r>
                      <a:endParaRPr lang="en-US" dirty="0">
                        <a:effectLst/>
                      </a:endParaRPr>
                    </a:p>
                  </a:txBody>
                  <a:tcPr/>
                </a:tc>
                <a:tc>
                  <a:txBody>
                    <a:bodyPr/>
                    <a:lstStyle/>
                    <a:p>
                      <a:pPr algn="l" fontAlgn="t"/>
                      <a:r>
                        <a:rPr lang="en-US" dirty="0">
                          <a:effectLst/>
                        </a:rPr>
                        <a:t>A set of models that improve on GPT-3 and can understand as well as generate natural language and code.</a:t>
                      </a:r>
                    </a:p>
                  </a:txBody>
                  <a:tcPr/>
                </a:tc>
                <a:extLst>
                  <a:ext uri="{0D108BD9-81ED-4DB2-BD59-A6C34878D82A}">
                    <a16:rowId xmlns:a16="http://schemas.microsoft.com/office/drawing/2014/main" val="1950096993"/>
                  </a:ext>
                </a:extLst>
              </a:tr>
              <a:tr h="370840">
                <a:tc>
                  <a:txBody>
                    <a:bodyPr/>
                    <a:lstStyle/>
                    <a:p>
                      <a:pPr algn="l" fontAlgn="t"/>
                      <a:r>
                        <a:rPr lang="en-US" u="none" strike="noStrike" dirty="0">
                          <a:effectLst/>
                        </a:rPr>
                        <a:t>Embeddings</a:t>
                      </a:r>
                      <a:endParaRPr lang="en-US" dirty="0">
                        <a:effectLst/>
                      </a:endParaRPr>
                    </a:p>
                  </a:txBody>
                  <a:tcPr/>
                </a:tc>
                <a:tc>
                  <a:txBody>
                    <a:bodyPr/>
                    <a:lstStyle/>
                    <a:p>
                      <a:pPr algn="l" fontAlgn="t"/>
                      <a:r>
                        <a:rPr lang="en-US" dirty="0">
                          <a:effectLst/>
                        </a:rPr>
                        <a:t>A set of models that can convert text into numerical vector form to facilitate text similarity.</a:t>
                      </a:r>
                    </a:p>
                  </a:txBody>
                  <a:tcPr/>
                </a:tc>
                <a:extLst>
                  <a:ext uri="{0D108BD9-81ED-4DB2-BD59-A6C34878D82A}">
                    <a16:rowId xmlns:a16="http://schemas.microsoft.com/office/drawing/2014/main" val="110151105"/>
                  </a:ext>
                </a:extLst>
              </a:tr>
              <a:tr h="370840">
                <a:tc>
                  <a:txBody>
                    <a:bodyPr/>
                    <a:lstStyle/>
                    <a:p>
                      <a:pPr algn="l" fontAlgn="t"/>
                      <a:r>
                        <a:rPr lang="en-US" u="none" strike="noStrike" dirty="0">
                          <a:effectLst/>
                        </a:rPr>
                        <a:t>DALL-E</a:t>
                      </a:r>
                      <a:r>
                        <a:rPr lang="en-US" dirty="0">
                          <a:effectLst/>
                        </a:rPr>
                        <a:t> (preview)</a:t>
                      </a:r>
                    </a:p>
                  </a:txBody>
                  <a:tcPr/>
                </a:tc>
                <a:tc>
                  <a:txBody>
                    <a:bodyPr/>
                    <a:lstStyle/>
                    <a:p>
                      <a:pPr algn="l" fontAlgn="t"/>
                      <a:r>
                        <a:rPr lang="en-US" dirty="0">
                          <a:effectLst/>
                        </a:rPr>
                        <a:t>A series of models in preview that can generate original images from natural language.</a:t>
                      </a:r>
                    </a:p>
                  </a:txBody>
                  <a:tcPr/>
                </a:tc>
                <a:extLst>
                  <a:ext uri="{0D108BD9-81ED-4DB2-BD59-A6C34878D82A}">
                    <a16:rowId xmlns:a16="http://schemas.microsoft.com/office/drawing/2014/main" val="3395185836"/>
                  </a:ext>
                </a:extLst>
              </a:tr>
            </a:tbl>
          </a:graphicData>
        </a:graphic>
      </p:graphicFrame>
    </p:spTree>
    <p:extLst>
      <p:ext uri="{BB962C8B-B14F-4D97-AF65-F5344CB8AC3E}">
        <p14:creationId xmlns:p14="http://schemas.microsoft.com/office/powerpoint/2010/main" val="10028474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noProof="0" dirty="0"/>
              <a:t>How to use Azure OpenAI</a:t>
            </a:r>
            <a:endParaRPr lang="en-US" dirty="0"/>
          </a:p>
        </p:txBody>
      </p:sp>
      <p:sp>
        <p:nvSpPr>
          <p:cNvPr id="7" name="Rectangle 6">
            <a:extLst>
              <a:ext uri="{FF2B5EF4-FFF2-40B4-BE49-F238E27FC236}">
                <a16:creationId xmlns:a16="http://schemas.microsoft.com/office/drawing/2014/main" id="{72D3883D-1D7C-9760-EE92-0F827A24D702}"/>
              </a:ext>
              <a:ext uri="{C183D7F6-B498-43B3-948B-1728B52AA6E4}">
                <adec:decorative xmlns:adec="http://schemas.microsoft.com/office/drawing/2017/decorative" val="1"/>
              </a:ext>
            </a:extLst>
          </p:cNvPr>
          <p:cNvSpPr/>
          <p:nvPr/>
        </p:nvSpPr>
        <p:spPr bwMode="auto">
          <a:xfrm>
            <a:off x="5588000" y="1250462"/>
            <a:ext cx="6131033" cy="425993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5" descr="The GIF image showing Azure OpenAI Studio.">
            <a:extLst>
              <a:ext uri="{FF2B5EF4-FFF2-40B4-BE49-F238E27FC236}">
                <a16:creationId xmlns:a16="http://schemas.microsoft.com/office/drawing/2014/main" id="{B1AFA3F8-8A5F-C592-36F4-718C0935BE05}"/>
              </a:ext>
            </a:extLst>
          </p:cNvPr>
          <p:cNvSpPr txBox="1">
            <a:spLocks/>
          </p:cNvSpPr>
          <p:nvPr/>
        </p:nvSpPr>
        <p:spPr>
          <a:xfrm>
            <a:off x="584200" y="1436400"/>
            <a:ext cx="4891550" cy="4376647"/>
          </a:xfrm>
          <a:prstGeom prst="rect">
            <a:avLst/>
          </a:prstGeom>
        </p:spPr>
        <p:txBody>
          <a:bodyPr vert="horz" wrap="square" lIns="0" tIns="4680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00"/>
              </a:spcAft>
              <a:buNone/>
            </a:pPr>
            <a:r>
              <a:rPr lang="en-US" sz="2000" dirty="0">
                <a:solidFill>
                  <a:srgbClr val="171717"/>
                </a:solidFill>
                <a:latin typeface="+mj-lt"/>
              </a:rPr>
              <a:t>Azure OpenAI Studio:</a:t>
            </a:r>
          </a:p>
          <a:p>
            <a:pPr marL="284400" indent="-284400">
              <a:spcBef>
                <a:spcPts val="600"/>
              </a:spcBef>
              <a:buFont typeface="Wingdings" panose="05000000000000000000" pitchFamily="2" charset="2"/>
              <a:buChar char=""/>
            </a:pPr>
            <a:r>
              <a:rPr lang="en-US" sz="1800" dirty="0">
                <a:solidFill>
                  <a:srgbClr val="171717"/>
                </a:solidFill>
              </a:rPr>
              <a:t>Build and deploy AI models for software applications</a:t>
            </a:r>
          </a:p>
          <a:p>
            <a:pPr marL="284400" indent="-284400">
              <a:spcBef>
                <a:spcPts val="600"/>
              </a:spcBef>
              <a:buFont typeface="Wingdings" panose="05000000000000000000" pitchFamily="2" charset="2"/>
              <a:buChar char=""/>
            </a:pPr>
            <a:r>
              <a:rPr lang="en-US" sz="1800" dirty="0">
                <a:solidFill>
                  <a:srgbClr val="171717"/>
                </a:solidFill>
              </a:rPr>
              <a:t>Powered by generative AI models optimized for various tasks</a:t>
            </a:r>
          </a:p>
          <a:p>
            <a:pPr marL="284400" indent="-284400">
              <a:spcBef>
                <a:spcPts val="600"/>
              </a:spcBef>
              <a:buFont typeface="Wingdings" panose="05000000000000000000" pitchFamily="2" charset="2"/>
              <a:buChar char=""/>
            </a:pPr>
            <a:r>
              <a:rPr lang="en-US" sz="1800" dirty="0">
                <a:solidFill>
                  <a:srgbClr val="171717"/>
                </a:solidFill>
              </a:rPr>
              <a:t>Azure OpenAI models include: </a:t>
            </a:r>
            <a:r>
              <a:rPr lang="en-US" sz="1800" b="1" dirty="0">
                <a:solidFill>
                  <a:srgbClr val="171717"/>
                </a:solidFill>
              </a:rPr>
              <a:t>GPT-4o and GPT-4 Turbo</a:t>
            </a:r>
            <a:r>
              <a:rPr lang="en-US" sz="1800" dirty="0">
                <a:solidFill>
                  <a:srgbClr val="171717"/>
                </a:solidFill>
              </a:rPr>
              <a:t>, </a:t>
            </a:r>
            <a:r>
              <a:rPr lang="en-US" sz="1800" b="1" dirty="0">
                <a:solidFill>
                  <a:srgbClr val="171717"/>
                </a:solidFill>
              </a:rPr>
              <a:t>GPT-4</a:t>
            </a:r>
            <a:r>
              <a:rPr lang="en-US" sz="1800" dirty="0">
                <a:solidFill>
                  <a:srgbClr val="171717"/>
                </a:solidFill>
              </a:rPr>
              <a:t>, </a:t>
            </a:r>
            <a:r>
              <a:rPr lang="en-US" sz="1800" b="1" dirty="0">
                <a:solidFill>
                  <a:srgbClr val="171717"/>
                </a:solidFill>
              </a:rPr>
              <a:t>GPT-3.5</a:t>
            </a:r>
            <a:r>
              <a:rPr lang="en-US" sz="1800" dirty="0">
                <a:solidFill>
                  <a:srgbClr val="171717"/>
                </a:solidFill>
              </a:rPr>
              <a:t>, </a:t>
            </a:r>
            <a:r>
              <a:rPr lang="en-US" sz="1800" b="1" dirty="0">
                <a:solidFill>
                  <a:srgbClr val="171717"/>
                </a:solidFill>
              </a:rPr>
              <a:t>Embeddings </a:t>
            </a:r>
            <a:r>
              <a:rPr lang="en-US" sz="1800" dirty="0">
                <a:solidFill>
                  <a:srgbClr val="171717"/>
                </a:solidFill>
              </a:rPr>
              <a:t>and </a:t>
            </a:r>
            <a:r>
              <a:rPr lang="en-US" sz="1800" b="1" dirty="0">
                <a:solidFill>
                  <a:srgbClr val="171717"/>
                </a:solidFill>
              </a:rPr>
              <a:t>DALL-E models</a:t>
            </a:r>
            <a:endParaRPr lang="en-US" sz="1800" dirty="0">
              <a:solidFill>
                <a:srgbClr val="171717"/>
              </a:solidFill>
            </a:endParaRPr>
          </a:p>
          <a:p>
            <a:pPr marL="0" indent="0">
              <a:spcBef>
                <a:spcPts val="1800"/>
              </a:spcBef>
              <a:spcAft>
                <a:spcPts val="200"/>
              </a:spcAft>
              <a:buNone/>
            </a:pPr>
            <a:r>
              <a:rPr lang="en-US" sz="2000" dirty="0">
                <a:solidFill>
                  <a:srgbClr val="171717"/>
                </a:solidFill>
                <a:latin typeface="+mj-lt"/>
              </a:rPr>
              <a:t>Playgrounds:</a:t>
            </a:r>
          </a:p>
          <a:p>
            <a:pPr marL="284400" indent="-284400">
              <a:spcBef>
                <a:spcPts val="600"/>
              </a:spcBef>
              <a:buFont typeface="Wingdings" panose="05000000000000000000" pitchFamily="2" charset="2"/>
              <a:buChar char=""/>
            </a:pPr>
            <a:r>
              <a:rPr lang="en-US" sz="1800" dirty="0">
                <a:solidFill>
                  <a:srgbClr val="171717"/>
                </a:solidFill>
              </a:rPr>
              <a:t>Experiment with Azure OpenAI models without coding</a:t>
            </a:r>
          </a:p>
          <a:p>
            <a:pPr marL="284400" indent="-284400">
              <a:spcBef>
                <a:spcPts val="600"/>
              </a:spcBef>
              <a:buFont typeface="Wingdings" panose="05000000000000000000" pitchFamily="2" charset="2"/>
              <a:buChar char=""/>
            </a:pPr>
            <a:r>
              <a:rPr lang="en-US" sz="1800" dirty="0">
                <a:solidFill>
                  <a:srgbClr val="171717"/>
                </a:solidFill>
              </a:rPr>
              <a:t>Use the assistant setup to instruct the model about how it should behave</a:t>
            </a:r>
          </a:p>
        </p:txBody>
      </p:sp>
      <p:pic>
        <p:nvPicPr>
          <p:cNvPr id="4" name="Picture 3" descr="A screenshot of the Azure OpenAI Studio portal.">
            <a:extLst>
              <a:ext uri="{FF2B5EF4-FFF2-40B4-BE49-F238E27FC236}">
                <a16:creationId xmlns:a16="http://schemas.microsoft.com/office/drawing/2014/main" id="{37E8A05B-65BA-95BB-8208-4E790E3FF82A}"/>
              </a:ext>
            </a:extLst>
          </p:cNvPr>
          <p:cNvPicPr>
            <a:picLocks noChangeAspect="1"/>
          </p:cNvPicPr>
          <p:nvPr/>
        </p:nvPicPr>
        <p:blipFill rotWithShape="1">
          <a:blip r:embed="rId3"/>
          <a:srcRect r="19658" b="30562"/>
          <a:stretch/>
        </p:blipFill>
        <p:spPr>
          <a:xfrm>
            <a:off x="5668042" y="1731786"/>
            <a:ext cx="5970947" cy="3394427"/>
          </a:xfrm>
          <a:prstGeom prst="rect">
            <a:avLst/>
          </a:prstGeom>
        </p:spPr>
      </p:pic>
    </p:spTree>
    <p:extLst>
      <p:ext uri="{BB962C8B-B14F-4D97-AF65-F5344CB8AC3E}">
        <p14:creationId xmlns:p14="http://schemas.microsoft.com/office/powerpoint/2010/main" val="30630083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Azure OpenAI's natural language capabilities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339564"/>
            <a:ext cx="11018838" cy="615553"/>
          </a:xfrm>
        </p:spPr>
        <p:txBody>
          <a:bodyPr/>
          <a:lstStyle/>
          <a:p>
            <a:pPr marL="0" indent="0">
              <a:buNone/>
            </a:pPr>
            <a:r>
              <a:rPr lang="en-US" sz="2000" dirty="0">
                <a:latin typeface="+mj-lt"/>
              </a:rPr>
              <a:t>Generative pre-trained transformer (GPT) models are excellent at both understanding and creating natural language.</a:t>
            </a:r>
          </a:p>
        </p:txBody>
      </p:sp>
      <p:sp>
        <p:nvSpPr>
          <p:cNvPr id="4" name="Content Placeholder 2">
            <a:extLst>
              <a:ext uri="{FF2B5EF4-FFF2-40B4-BE49-F238E27FC236}">
                <a16:creationId xmlns:a16="http://schemas.microsoft.com/office/drawing/2014/main" id="{7A8F13FD-4328-9439-77BC-695657F7547E}"/>
              </a:ext>
            </a:extLst>
          </p:cNvPr>
          <p:cNvSpPr txBox="1">
            <a:spLocks/>
          </p:cNvSpPr>
          <p:nvPr/>
        </p:nvSpPr>
        <p:spPr>
          <a:xfrm>
            <a:off x="584200" y="2079048"/>
            <a:ext cx="4675606" cy="565146"/>
          </a:xfrm>
          <a:prstGeom prst="rect">
            <a:avLst/>
          </a:prstGeom>
          <a:noFill/>
        </p:spPr>
        <p:txBody>
          <a:bodyPr vert="horz" wrap="square" lIns="0" tIns="36000" rIns="0" bIns="3600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dirty="0">
                <a:solidFill>
                  <a:schemeClr val="accent4"/>
                </a:solidFill>
                <a:latin typeface="+mj-lt"/>
              </a:rPr>
              <a:t>For example, given a prompt where the user types in text asking for a cooking recipe:</a:t>
            </a:r>
          </a:p>
        </p:txBody>
      </p:sp>
      <p:sp>
        <p:nvSpPr>
          <p:cNvPr id="9" name="TextBox 8">
            <a:extLst>
              <a:ext uri="{FF2B5EF4-FFF2-40B4-BE49-F238E27FC236}">
                <a16:creationId xmlns:a16="http://schemas.microsoft.com/office/drawing/2014/main" id="{ACEDDE80-B3D9-DB4E-161A-31E6FD34980C}"/>
              </a:ext>
            </a:extLst>
          </p:cNvPr>
          <p:cNvSpPr txBox="1"/>
          <p:nvPr/>
        </p:nvSpPr>
        <p:spPr>
          <a:xfrm>
            <a:off x="5631366" y="2075650"/>
            <a:ext cx="5971672" cy="318924"/>
          </a:xfrm>
          <a:prstGeom prst="rect">
            <a:avLst/>
          </a:prstGeom>
          <a:noFill/>
        </p:spPr>
        <p:txBody>
          <a:bodyPr wrap="square" lIns="0" tIns="36000" rIns="0" bIns="36000">
            <a:spAutoFit/>
          </a:bodyPr>
          <a:lstStyle/>
          <a:p>
            <a:r>
              <a:rPr lang="en-US" sz="1600" dirty="0">
                <a:solidFill>
                  <a:schemeClr val="accent4"/>
                </a:solidFill>
                <a:latin typeface="+mj-lt"/>
              </a:rPr>
              <a:t>Here's an example of the Azure OpenAI generated response:</a:t>
            </a:r>
          </a:p>
        </p:txBody>
      </p:sp>
      <p:sp>
        <p:nvSpPr>
          <p:cNvPr id="10" name="New shape">
            <a:extLst>
              <a:ext uri="{FF2B5EF4-FFF2-40B4-BE49-F238E27FC236}">
                <a16:creationId xmlns:a16="http://schemas.microsoft.com/office/drawing/2014/main" id="{1E3E066C-D690-4E85-BE08-BF283D09E455}"/>
              </a:ext>
              <a:ext uri="{C183D7F6-B498-43B3-948B-1728B52AA6E4}">
                <adec:decorative xmlns:adec="http://schemas.microsoft.com/office/drawing/2017/decorative" val="1"/>
              </a:ext>
            </a:extLst>
          </p:cNvPr>
          <p:cNvSpPr/>
          <p:nvPr/>
        </p:nvSpPr>
        <p:spPr>
          <a:xfrm>
            <a:off x="584201" y="2705971"/>
            <a:ext cx="4634571"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dirty="0">
              <a:solidFill>
                <a:srgbClr val="000000"/>
              </a:solidFill>
            </a:endParaRPr>
          </a:p>
        </p:txBody>
      </p:sp>
      <p:sp>
        <p:nvSpPr>
          <p:cNvPr id="11" name="New shape">
            <a:extLst>
              <a:ext uri="{FF2B5EF4-FFF2-40B4-BE49-F238E27FC236}">
                <a16:creationId xmlns:a16="http://schemas.microsoft.com/office/drawing/2014/main" id="{3F9346E3-956A-4CF6-845F-F25FAC5EEEE5}"/>
              </a:ext>
            </a:extLst>
          </p:cNvPr>
          <p:cNvSpPr/>
          <p:nvPr/>
        </p:nvSpPr>
        <p:spPr>
          <a:xfrm>
            <a:off x="584200" y="3029971"/>
            <a:ext cx="4634571" cy="182278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Write recipe instructions for a fruit pie based on these ingredients:</a:t>
            </a:r>
          </a:p>
          <a:p>
            <a:endParaRPr lang="en-US" altLang="zh-CN" sz="11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Strawberries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Blueberries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Flour</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Eggs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Milk</a:t>
            </a:r>
            <a:endParaRPr lang="en-US" sz="1400" dirty="0">
              <a:solidFill>
                <a:schemeClr val="tx1"/>
              </a:solidFill>
              <a:latin typeface="Consolas" panose="020B0609020204030204" pitchFamily="49" charset="0"/>
            </a:endParaRPr>
          </a:p>
        </p:txBody>
      </p:sp>
      <p:sp>
        <p:nvSpPr>
          <p:cNvPr id="13" name="New shape">
            <a:extLst>
              <a:ext uri="{FF2B5EF4-FFF2-40B4-BE49-F238E27FC236}">
                <a16:creationId xmlns:a16="http://schemas.microsoft.com/office/drawing/2014/main" id="{BF9C890A-9999-4DC8-88D1-CEE9DDD483F6}"/>
              </a:ext>
              <a:ext uri="{C183D7F6-B498-43B3-948B-1728B52AA6E4}">
                <adec:decorative xmlns:adec="http://schemas.microsoft.com/office/drawing/2017/decorative" val="1"/>
              </a:ext>
            </a:extLst>
          </p:cNvPr>
          <p:cNvSpPr/>
          <p:nvPr/>
        </p:nvSpPr>
        <p:spPr>
          <a:xfrm>
            <a:off x="5631366" y="2705971"/>
            <a:ext cx="5971672"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dirty="0">
              <a:solidFill>
                <a:srgbClr val="000000"/>
              </a:solidFill>
            </a:endParaRPr>
          </a:p>
        </p:txBody>
      </p:sp>
      <p:sp>
        <p:nvSpPr>
          <p:cNvPr id="14" name="New shape">
            <a:extLst>
              <a:ext uri="{FF2B5EF4-FFF2-40B4-BE49-F238E27FC236}">
                <a16:creationId xmlns:a16="http://schemas.microsoft.com/office/drawing/2014/main" id="{DDD45E1A-8D4E-4420-A5C7-9DF7137ED19F}"/>
              </a:ext>
            </a:extLst>
          </p:cNvPr>
          <p:cNvSpPr/>
          <p:nvPr/>
        </p:nvSpPr>
        <p:spPr>
          <a:xfrm>
            <a:off x="5631366" y="3014674"/>
            <a:ext cx="5971672" cy="251528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Instructions: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1. Preheat your oven to 350 degrees Fahrenheit.</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2. In a medium bowl, mix together 1 cup of flour and 1 egg until it forms a dough.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3. Grease a 9-inch pie dish with butter or non-stick cooking spray.</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4. Roll out the dough and place it in the pie dish.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5. In a separate bowl, mix together 1 cup of strawberries, 1 cup of blueberries, and 1 cup of milk.</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6. Pour the fruit mixture into the pie dish.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7. Bake</a:t>
            </a: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50220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noProof="0" dirty="0"/>
              <a:t>Azure OpenAI’s code generation capabilities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67691"/>
            <a:ext cx="4424527" cy="1815882"/>
          </a:xfrm>
        </p:spPr>
        <p:txBody>
          <a:bodyPr/>
          <a:lstStyle/>
          <a:p>
            <a:pPr marL="0" indent="0">
              <a:spcBef>
                <a:spcPts val="1200"/>
              </a:spcBef>
              <a:buNone/>
            </a:pPr>
            <a:r>
              <a:rPr lang="en-US" sz="1800" dirty="0"/>
              <a:t>GPT models translate natural language or code snippets into code.</a:t>
            </a:r>
          </a:p>
          <a:p>
            <a:pPr marL="0" indent="0">
              <a:spcBef>
                <a:spcPts val="1200"/>
              </a:spcBef>
              <a:buNone/>
            </a:pPr>
            <a:r>
              <a:rPr lang="en-US" sz="1800" dirty="0"/>
              <a:t>Code generation goes beyond just writing code from natural language prompts. Given the following code, it can generate unit tests as shown on the right:</a:t>
            </a:r>
          </a:p>
        </p:txBody>
      </p:sp>
      <p:sp>
        <p:nvSpPr>
          <p:cNvPr id="4" name="New shape">
            <a:extLst>
              <a:ext uri="{FF2B5EF4-FFF2-40B4-BE49-F238E27FC236}">
                <a16:creationId xmlns:a16="http://schemas.microsoft.com/office/drawing/2014/main" id="{09836C74-05D2-3D1F-DAF2-4718DC324EEE}"/>
              </a:ext>
            </a:extLst>
          </p:cNvPr>
          <p:cNvSpPr/>
          <p:nvPr/>
        </p:nvSpPr>
        <p:spPr>
          <a:xfrm>
            <a:off x="584200" y="3429000"/>
            <a:ext cx="4419223" cy="338554"/>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600" b="0" i="0" dirty="0">
                <a:solidFill>
                  <a:srgbClr val="171717"/>
                </a:solidFill>
                <a:effectLst/>
                <a:latin typeface="Segoe UI" panose="020B0502040204020203" pitchFamily="34" charset="0"/>
              </a:rPr>
              <a:t>Python</a:t>
            </a:r>
            <a:endParaRPr lang="en-US" sz="1600" dirty="0">
              <a:solidFill>
                <a:srgbClr val="000000"/>
              </a:solidFill>
            </a:endParaRPr>
          </a:p>
        </p:txBody>
      </p:sp>
      <p:sp>
        <p:nvSpPr>
          <p:cNvPr id="5" name="TextBox 4">
            <a:extLst>
              <a:ext uri="{FF2B5EF4-FFF2-40B4-BE49-F238E27FC236}">
                <a16:creationId xmlns:a16="http://schemas.microsoft.com/office/drawing/2014/main" id="{E8CB7699-43C4-0F6D-134F-5ABB9BD511E0}"/>
              </a:ext>
            </a:extLst>
          </p:cNvPr>
          <p:cNvSpPr txBox="1"/>
          <p:nvPr/>
        </p:nvSpPr>
        <p:spPr>
          <a:xfrm>
            <a:off x="589814" y="3767554"/>
            <a:ext cx="4415720" cy="1692000"/>
          </a:xfrm>
          <a:prstGeom prst="rect">
            <a:avLst/>
          </a:prstGeom>
          <a:solidFill>
            <a:schemeClr val="bg1">
              <a:lumMod val="95000"/>
            </a:schemeClr>
          </a:solidFill>
        </p:spPr>
        <p:txBody>
          <a:bodyPr wrap="square" lIns="182880" tIns="146304" rIns="182880" bIns="146304"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 </a:t>
            </a:r>
          </a:p>
          <a:p>
            <a:pPr>
              <a:lnSpc>
                <a:spcPct val="90000"/>
              </a:lnSpc>
              <a:spcAft>
                <a:spcPts val="600"/>
              </a:spcAft>
            </a:pPr>
            <a:endParaRPr lang="en-US" sz="13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
        <p:nvSpPr>
          <p:cNvPr id="7" name="Arrow: Right 6">
            <a:extLst>
              <a:ext uri="{FF2B5EF4-FFF2-40B4-BE49-F238E27FC236}">
                <a16:creationId xmlns:a16="http://schemas.microsoft.com/office/drawing/2014/main" id="{6D20B2AF-1B77-5B87-8F60-A66D5E2A396B}"/>
              </a:ext>
              <a:ext uri="{C183D7F6-B498-43B3-948B-1728B52AA6E4}">
                <adec:decorative xmlns:adec="http://schemas.microsoft.com/office/drawing/2017/decorative" val="1"/>
              </a:ext>
            </a:extLst>
          </p:cNvPr>
          <p:cNvSpPr/>
          <p:nvPr/>
        </p:nvSpPr>
        <p:spPr bwMode="auto">
          <a:xfrm>
            <a:off x="5059906" y="4045726"/>
            <a:ext cx="560341" cy="694944"/>
          </a:xfrm>
          <a:prstGeom prst="rightArrow">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New shape">
            <a:extLst>
              <a:ext uri="{FF2B5EF4-FFF2-40B4-BE49-F238E27FC236}">
                <a16:creationId xmlns:a16="http://schemas.microsoft.com/office/drawing/2014/main" id="{906CB214-EA05-CC32-01C3-59400ED707E0}"/>
              </a:ext>
            </a:extLst>
          </p:cNvPr>
          <p:cNvSpPr/>
          <p:nvPr/>
        </p:nvSpPr>
        <p:spPr>
          <a:xfrm>
            <a:off x="5671425" y="1467691"/>
            <a:ext cx="5931612" cy="338554"/>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600" b="0" i="0" dirty="0">
                <a:solidFill>
                  <a:srgbClr val="171717"/>
                </a:solidFill>
                <a:effectLst/>
                <a:latin typeface="Segoe UI" panose="020B0502040204020203" pitchFamily="34" charset="0"/>
              </a:rPr>
              <a:t>Python</a:t>
            </a:r>
            <a:endParaRPr lang="en-US" sz="1600" dirty="0">
              <a:solidFill>
                <a:srgbClr val="000000"/>
              </a:solidFill>
            </a:endParaRPr>
          </a:p>
        </p:txBody>
      </p:sp>
      <p:sp>
        <p:nvSpPr>
          <p:cNvPr id="6" name="TextBox 5">
            <a:extLst>
              <a:ext uri="{FF2B5EF4-FFF2-40B4-BE49-F238E27FC236}">
                <a16:creationId xmlns:a16="http://schemas.microsoft.com/office/drawing/2014/main" id="{C97DB48A-49D5-E490-085B-66C20952492A}"/>
              </a:ext>
            </a:extLst>
          </p:cNvPr>
          <p:cNvSpPr txBox="1"/>
          <p:nvPr/>
        </p:nvSpPr>
        <p:spPr>
          <a:xfrm>
            <a:off x="5674619" y="1806245"/>
            <a:ext cx="5931612" cy="3657599"/>
          </a:xfrm>
          <a:prstGeom prst="rect">
            <a:avLst/>
          </a:prstGeom>
          <a:solidFill>
            <a:schemeClr val="bg1">
              <a:lumMod val="95000"/>
            </a:schemeClr>
          </a:solidFill>
        </p:spPr>
        <p:txBody>
          <a:bodyPr wrap="square" lIns="183600" tIns="108000" rIns="0" bIns="108000"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(3, 4) == 12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(0, 10) == 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(4, 0) == 0 </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test_mult_numbers_negative</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 10) == -10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(10, -1) == -10</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408182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OpenAI's image generation capabilities</a:t>
            </a:r>
          </a:p>
        </p:txBody>
      </p:sp>
      <p:sp>
        <p:nvSpPr>
          <p:cNvPr id="70" name="Text Placeholder 7">
            <a:extLst>
              <a:ext uri="{FF2B5EF4-FFF2-40B4-BE49-F238E27FC236}">
                <a16:creationId xmlns:a16="http://schemas.microsoft.com/office/drawing/2014/main" id="{89D4E28A-2813-4BDB-8937-AF63BF19B55B}"/>
              </a:ext>
            </a:extLst>
          </p:cNvPr>
          <p:cNvSpPr txBox="1">
            <a:spLocks/>
          </p:cNvSpPr>
          <p:nvPr/>
        </p:nvSpPr>
        <p:spPr>
          <a:xfrm>
            <a:off x="613346" y="1332000"/>
            <a:ext cx="1134110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rgbClr val="0070C0"/>
                </a:solidFill>
                <a:latin typeface="+mj-lt"/>
              </a:rPr>
              <a:t>Generative AI models can edit and create images. The model that works with images is called DALL-E, which supports image creation, image editing and image variations creation.</a:t>
            </a:r>
          </a:p>
        </p:txBody>
      </p:sp>
      <p:sp>
        <p:nvSpPr>
          <p:cNvPr id="71" name="Text Placeholder 5">
            <a:extLst>
              <a:ext uri="{FF2B5EF4-FFF2-40B4-BE49-F238E27FC236}">
                <a16:creationId xmlns:a16="http://schemas.microsoft.com/office/drawing/2014/main" id="{CDBD62C2-4A5F-465B-A0EA-5E7995B8AB92}"/>
              </a:ext>
            </a:extLst>
          </p:cNvPr>
          <p:cNvSpPr txBox="1">
            <a:spLocks/>
          </p:cNvSpPr>
          <p:nvPr/>
        </p:nvSpPr>
        <p:spPr>
          <a:xfrm>
            <a:off x="613346" y="2059990"/>
            <a:ext cx="10969125" cy="18158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spcBef>
                <a:spcPts val="600"/>
              </a:spcBef>
              <a:buFont typeface="Wingdings" panose="05000000000000000000" pitchFamily="2" charset="2"/>
              <a:buChar char=""/>
            </a:pPr>
            <a:r>
              <a:rPr lang="en-US" sz="1800" b="1" dirty="0"/>
              <a:t>Image generation: </a:t>
            </a:r>
            <a:r>
              <a:rPr lang="en-US" sz="1800" dirty="0"/>
              <a:t>With DALL-E, you can even request an image in a particular style. Styles can be used for edits and variations as well.</a:t>
            </a:r>
          </a:p>
          <a:p>
            <a:pPr marL="285750" lvl="1" indent="-285750">
              <a:spcBef>
                <a:spcPts val="600"/>
              </a:spcBef>
              <a:buFont typeface="Wingdings" panose="05000000000000000000" pitchFamily="2" charset="2"/>
              <a:buChar char=""/>
            </a:pPr>
            <a:r>
              <a:rPr lang="en-US" altLang="zh-CN" sz="1800" b="1" dirty="0"/>
              <a:t>Editing an image: </a:t>
            </a:r>
            <a:r>
              <a:rPr lang="en-US" altLang="zh-CN" sz="1800" dirty="0"/>
              <a:t>DALL-E can edit the image as requested by changing its style, adding or removing items, or generating new content to add.</a:t>
            </a:r>
          </a:p>
          <a:p>
            <a:pPr marL="285750" lvl="1" indent="-285750">
              <a:spcBef>
                <a:spcPts val="600"/>
              </a:spcBef>
              <a:buFont typeface="Wingdings" panose="05000000000000000000" pitchFamily="2" charset="2"/>
              <a:buChar char=""/>
            </a:pPr>
            <a:r>
              <a:rPr lang="en-US" altLang="zh-CN" sz="1800" b="1" dirty="0"/>
              <a:t>Image variations: </a:t>
            </a:r>
            <a:r>
              <a:rPr lang="en-US" altLang="zh-CN" sz="1800" dirty="0"/>
              <a:t>Image variations can be created by providing an image and specifying how many variations of the image you would like.</a:t>
            </a:r>
            <a:endParaRPr lang="en-US" sz="1800" dirty="0"/>
          </a:p>
        </p:txBody>
      </p:sp>
      <p:sp>
        <p:nvSpPr>
          <p:cNvPr id="4" name="TextBox 3">
            <a:extLst>
              <a:ext uri="{FF2B5EF4-FFF2-40B4-BE49-F238E27FC236}">
                <a16:creationId xmlns:a16="http://schemas.microsoft.com/office/drawing/2014/main" id="{1EE8B90F-D5C3-D41B-8489-3948A19EC532}"/>
              </a:ext>
            </a:extLst>
          </p:cNvPr>
          <p:cNvSpPr txBox="1"/>
          <p:nvPr/>
        </p:nvSpPr>
        <p:spPr>
          <a:xfrm>
            <a:off x="1523127" y="4089252"/>
            <a:ext cx="3370383" cy="923330"/>
          </a:xfrm>
          <a:prstGeom prst="rect">
            <a:avLst/>
          </a:prstGeom>
          <a:noFill/>
        </p:spPr>
        <p:txBody>
          <a:bodyPr wrap="square">
            <a:spAutoFit/>
          </a:bodyPr>
          <a:lstStyle/>
          <a:p>
            <a:r>
              <a:rPr lang="en-US" sz="1800" dirty="0">
                <a:solidFill>
                  <a:srgbClr val="0070C0"/>
                </a:solidFill>
                <a:latin typeface="+mj-lt"/>
              </a:rPr>
              <a:t>Prompt: Create four variations of an image of an elephant with a hamburger.</a:t>
            </a:r>
            <a:endParaRPr lang="en-US" dirty="0"/>
          </a:p>
        </p:txBody>
      </p:sp>
      <p:pic>
        <p:nvPicPr>
          <p:cNvPr id="2050" name="Picture 2" descr="Four AI generated art depictions of an elephant with a burger on top of it.">
            <a:extLst>
              <a:ext uri="{FF2B5EF4-FFF2-40B4-BE49-F238E27FC236}">
                <a16:creationId xmlns:a16="http://schemas.microsoft.com/office/drawing/2014/main" id="{6DB1AF22-BB78-918A-BC07-16F8E538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510" y="4089252"/>
            <a:ext cx="5627017" cy="13759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C44A190-BF15-7724-B11D-0F3AA33469E1}"/>
              </a:ext>
              <a:ext uri="{C183D7F6-B498-43B3-948B-1728B52AA6E4}">
                <adec:decorative xmlns:adec="http://schemas.microsoft.com/office/drawing/2017/decorative" val="1"/>
              </a:ext>
            </a:extLst>
          </p:cNvPr>
          <p:cNvSpPr/>
          <p:nvPr/>
        </p:nvSpPr>
        <p:spPr bwMode="auto">
          <a:xfrm>
            <a:off x="588264" y="4052189"/>
            <a:ext cx="11015474" cy="145010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a:t>Demo: Explore Azure OpenAI Service</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a:solidFill>
                  <a:schemeClr val="tx1"/>
                </a:solidFill>
                <a:latin typeface="+mn-lt"/>
                <a:cs typeface="Segoe UI"/>
              </a:rPr>
              <a:t>Follow along on the </a:t>
            </a:r>
            <a:r>
              <a:rPr lang="en-US" sz="2000" kern="0">
                <a:latin typeface="+mn-lt"/>
                <a:cs typeface="Segoe UI"/>
              </a:rPr>
              <a:t>exercise page at:</a:t>
            </a:r>
            <a:r>
              <a:rPr lang="en-US" sz="2000" b="1" kern="0">
                <a:latin typeface="+mn-lt"/>
                <a:cs typeface="Segoe UI"/>
              </a:rPr>
              <a:t> </a:t>
            </a:r>
            <a:r>
              <a:rPr lang="en-US" sz="2000" b="1" kern="0">
                <a:latin typeface="+mn-lt"/>
                <a:cs typeface="Segoe UI"/>
                <a:hlinkClick r:id="rId3"/>
              </a:rPr>
              <a:t>https://aka.ms/ai900-azure-openai</a:t>
            </a:r>
            <a:r>
              <a:rPr lang="en-US" sz="2000" b="1" kern="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538883"/>
          </a:xfrm>
        </p:spPr>
        <p:txBody>
          <a:bodyPr/>
          <a:lstStyle/>
          <a:p>
            <a:r>
              <a:rPr lang="en-US" sz="2000">
                <a:latin typeface="+mn-lt"/>
              </a:rPr>
              <a:t>In this demo, </a:t>
            </a:r>
            <a:r>
              <a:rPr lang="en-US" sz="2000" b="0" i="0">
                <a:solidFill>
                  <a:srgbClr val="222222"/>
                </a:solidFill>
                <a:effectLst/>
                <a:latin typeface="+mn-lt"/>
              </a:rPr>
              <a:t>you’ll see </a:t>
            </a:r>
            <a:r>
              <a:rPr lang="en-US" sz="2000" b="1" i="0">
                <a:solidFill>
                  <a:srgbClr val="222222"/>
                </a:solidFill>
                <a:effectLst/>
                <a:latin typeface="+mn-lt"/>
              </a:rPr>
              <a:t>Azure OpenA</a:t>
            </a:r>
            <a:r>
              <a:rPr lang="en-US" sz="2000" i="0">
                <a:solidFill>
                  <a:srgbClr val="222222"/>
                </a:solidFill>
                <a:effectLst/>
                <a:latin typeface="+mn-lt"/>
              </a:rPr>
              <a:t>I’s capabilities</a:t>
            </a:r>
            <a:r>
              <a:rPr lang="en-US" sz="2000" b="0" i="0">
                <a:solidFill>
                  <a:srgbClr val="222222"/>
                </a:solidFill>
                <a:effectLst/>
                <a:latin typeface="+mn-lt"/>
              </a:rPr>
              <a:t> in action.</a:t>
            </a:r>
            <a:endParaRPr lang="en-US" sz="200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Responsible generative AI</a:t>
            </a:r>
            <a:endParaRPr lang="en-US" dirty="0"/>
          </a:p>
        </p:txBody>
      </p:sp>
    </p:spTree>
    <p:extLst>
      <p:ext uri="{BB962C8B-B14F-4D97-AF65-F5344CB8AC3E}">
        <p14:creationId xmlns:p14="http://schemas.microsoft.com/office/powerpoint/2010/main" val="31573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Plan a responsible generative AI solution</a:t>
            </a:r>
          </a:p>
        </p:txBody>
      </p:sp>
      <p:sp>
        <p:nvSpPr>
          <p:cNvPr id="3" name="Content Placeholder 2" descr="Four stage process to develop and implement a plan for responsible AI ">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69332"/>
          </a:xfrm>
        </p:spPr>
        <p:txBody>
          <a:bodyPr/>
          <a:lstStyle/>
          <a:p>
            <a:pPr marL="0" indent="0">
              <a:buNone/>
            </a:pPr>
            <a:r>
              <a:rPr lang="en-US" sz="2400" dirty="0"/>
              <a:t>Four stage process to develop and implement a plan for responsible AI are:</a:t>
            </a:r>
          </a:p>
        </p:txBody>
      </p:sp>
      <p:grpSp>
        <p:nvGrpSpPr>
          <p:cNvPr id="10" name="Group 9" descr="Four stage process to develop and implement a plan for responsible AI ">
            <a:extLst>
              <a:ext uri="{FF2B5EF4-FFF2-40B4-BE49-F238E27FC236}">
                <a16:creationId xmlns:a16="http://schemas.microsoft.com/office/drawing/2014/main" id="{1016106B-23F6-50EE-ADA2-35381CDD5A9D}"/>
              </a:ext>
            </a:extLst>
          </p:cNvPr>
          <p:cNvGrpSpPr/>
          <p:nvPr/>
        </p:nvGrpSpPr>
        <p:grpSpPr>
          <a:xfrm>
            <a:off x="584199" y="2218842"/>
            <a:ext cx="10996246" cy="3063404"/>
            <a:chOff x="1865539" y="2318232"/>
            <a:chExt cx="9232850" cy="3063404"/>
          </a:xfrm>
        </p:grpSpPr>
        <p:sp>
          <p:nvSpPr>
            <p:cNvPr id="11" name="Freeform: Shape 10">
              <a:extLst>
                <a:ext uri="{FF2B5EF4-FFF2-40B4-BE49-F238E27FC236}">
                  <a16:creationId xmlns:a16="http://schemas.microsoft.com/office/drawing/2014/main" id="{42F603F5-A207-4ED2-3665-BE53A83A1FF6}"/>
                </a:ext>
              </a:extLst>
            </p:cNvPr>
            <p:cNvSpPr/>
            <p:nvPr/>
          </p:nvSpPr>
          <p:spPr>
            <a:xfrm>
              <a:off x="1865539"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0078D3"/>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i="1" kern="1200" dirty="0"/>
                <a:t>Identify</a:t>
              </a:r>
            </a:p>
          </p:txBody>
        </p:sp>
        <p:sp>
          <p:nvSpPr>
            <p:cNvPr id="12" name="Freeform: Shape 11">
              <a:extLst>
                <a:ext uri="{FF2B5EF4-FFF2-40B4-BE49-F238E27FC236}">
                  <a16:creationId xmlns:a16="http://schemas.microsoft.com/office/drawing/2014/main" id="{9C44DE16-A248-9D29-987D-E84D0A2FDD4C}"/>
                </a:ext>
              </a:extLst>
            </p:cNvPr>
            <p:cNvSpPr/>
            <p:nvPr/>
          </p:nvSpPr>
          <p:spPr>
            <a:xfrm>
              <a:off x="216945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Potential harms that are relevant to your planned solution.</a:t>
              </a:r>
            </a:p>
          </p:txBody>
        </p:sp>
        <p:sp>
          <p:nvSpPr>
            <p:cNvPr id="13" name="Freeform: Shape 12">
              <a:extLst>
                <a:ext uri="{FF2B5EF4-FFF2-40B4-BE49-F238E27FC236}">
                  <a16:creationId xmlns:a16="http://schemas.microsoft.com/office/drawing/2014/main" id="{1E3224F2-BD58-262B-D4CB-50F17E41E675}"/>
                </a:ext>
              </a:extLst>
            </p:cNvPr>
            <p:cNvSpPr/>
            <p:nvPr/>
          </p:nvSpPr>
          <p:spPr>
            <a:xfrm>
              <a:off x="3582635"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3">
              <a:extLst>
                <a:ext uri="{FF2B5EF4-FFF2-40B4-BE49-F238E27FC236}">
                  <a16:creationId xmlns:a16="http://schemas.microsoft.com/office/drawing/2014/main" id="{0548FD3A-D4BC-2AE0-36B4-7E4482729AF9}"/>
                </a:ext>
              </a:extLst>
            </p:cNvPr>
            <p:cNvSpPr/>
            <p:nvPr/>
          </p:nvSpPr>
          <p:spPr>
            <a:xfrm>
              <a:off x="4278837"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255CB3"/>
            </a:solidFill>
          </p:spPr>
          <p:style>
            <a:lnRef idx="2">
              <a:schemeClr val="lt1">
                <a:hueOff val="0"/>
                <a:satOff val="0"/>
                <a:lumOff val="0"/>
                <a:alphaOff val="0"/>
              </a:schemeClr>
            </a:lnRef>
            <a:fillRef idx="1">
              <a:schemeClr val="accent4">
                <a:hueOff val="1836902"/>
                <a:satOff val="-15893"/>
                <a:lumOff val="-3922"/>
                <a:alphaOff val="0"/>
              </a:schemeClr>
            </a:fillRef>
            <a:effectRef idx="0">
              <a:schemeClr val="accent4">
                <a:hueOff val="1836902"/>
                <a:satOff val="-15893"/>
                <a:lumOff val="-3922"/>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b="0" i="1" kern="1200" dirty="0"/>
                <a:t>Measure</a:t>
              </a:r>
              <a:endParaRPr lang="en-US" sz="1800" kern="1200" dirty="0"/>
            </a:p>
          </p:txBody>
        </p:sp>
        <p:sp>
          <p:nvSpPr>
            <p:cNvPr id="15" name="Freeform: Shape 14">
              <a:extLst>
                <a:ext uri="{FF2B5EF4-FFF2-40B4-BE49-F238E27FC236}">
                  <a16:creationId xmlns:a16="http://schemas.microsoft.com/office/drawing/2014/main" id="{DA95155E-9728-B67F-2D8C-7DBE868357CC}"/>
                </a:ext>
              </a:extLst>
            </p:cNvPr>
            <p:cNvSpPr/>
            <p:nvPr/>
          </p:nvSpPr>
          <p:spPr>
            <a:xfrm>
              <a:off x="4582745"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rgbClr val="255CB3"/>
              </a:solidFill>
            </a:ln>
          </p:spPr>
          <p:style>
            <a:lnRef idx="2">
              <a:schemeClr val="accent4">
                <a:hueOff val="1836902"/>
                <a:satOff val="-15893"/>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The presence of these harms in the outputs generated by your solution.</a:t>
              </a:r>
            </a:p>
          </p:txBody>
        </p:sp>
        <p:sp>
          <p:nvSpPr>
            <p:cNvPr id="16" name="Freeform: Shape 15">
              <a:extLst>
                <a:ext uri="{FF2B5EF4-FFF2-40B4-BE49-F238E27FC236}">
                  <a16:creationId xmlns:a16="http://schemas.microsoft.com/office/drawing/2014/main" id="{66F62074-7415-1444-0495-6463C10C91F6}"/>
                </a:ext>
              </a:extLst>
            </p:cNvPr>
            <p:cNvSpPr/>
            <p:nvPr/>
          </p:nvSpPr>
          <p:spPr>
            <a:xfrm>
              <a:off x="5990597"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rgbClr val="255CB3"/>
            </a:solidFill>
          </p:spPr>
          <p:style>
            <a:lnRef idx="0">
              <a:schemeClr val="lt1">
                <a:hueOff val="0"/>
                <a:satOff val="0"/>
                <a:lumOff val="0"/>
                <a:alphaOff val="0"/>
              </a:schemeClr>
            </a:lnRef>
            <a:fillRef idx="1">
              <a:schemeClr val="accent4">
                <a:hueOff val="2755352"/>
                <a:satOff val="-23840"/>
                <a:lumOff val="-5883"/>
                <a:alphaOff val="0"/>
              </a:schemeClr>
            </a:fillRef>
            <a:effectRef idx="0">
              <a:schemeClr val="accent4">
                <a:hueOff val="2755352"/>
                <a:satOff val="-23840"/>
                <a:lumOff val="-5883"/>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7" name="Freeform: Shape 16">
              <a:extLst>
                <a:ext uri="{FF2B5EF4-FFF2-40B4-BE49-F238E27FC236}">
                  <a16:creationId xmlns:a16="http://schemas.microsoft.com/office/drawing/2014/main" id="{C5201CB4-D773-E442-83A2-CC5E721509F9}"/>
                </a:ext>
              </a:extLst>
            </p:cNvPr>
            <p:cNvSpPr/>
            <p:nvPr/>
          </p:nvSpPr>
          <p:spPr>
            <a:xfrm>
              <a:off x="6690305"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4B4093"/>
            </a:solidFill>
          </p:spPr>
          <p:style>
            <a:lnRef idx="2">
              <a:schemeClr val="lt1">
                <a:hueOff val="0"/>
                <a:satOff val="0"/>
                <a:lumOff val="0"/>
                <a:alphaOff val="0"/>
              </a:schemeClr>
            </a:lnRef>
            <a:fillRef idx="1">
              <a:schemeClr val="accent4">
                <a:hueOff val="3673803"/>
                <a:satOff val="-31787"/>
                <a:lumOff val="-7844"/>
                <a:alphaOff val="0"/>
              </a:schemeClr>
            </a:fillRef>
            <a:effectRef idx="0">
              <a:schemeClr val="accent4">
                <a:hueOff val="3673803"/>
                <a:satOff val="-31787"/>
                <a:lumOff val="-7844"/>
                <a:alphaOff val="0"/>
              </a:schemeClr>
            </a:effectRef>
            <a:fontRef idx="minor">
              <a:schemeClr val="lt1"/>
            </a:fontRef>
          </p:style>
          <p:txBody>
            <a:bodyPr spcFirstLastPara="0" vert="horz" wrap="square" lIns="180000" tIns="180000" rIns="106680" bIns="273150" numCol="1" spcCol="1270" anchor="t" anchorCtr="0">
              <a:noAutofit/>
            </a:bodyPr>
            <a:lstStyle/>
            <a:p>
              <a:pPr lvl="0" defTabSz="666750">
                <a:lnSpc>
                  <a:spcPct val="90000"/>
                </a:lnSpc>
                <a:spcBef>
                  <a:spcPct val="0"/>
                </a:spcBef>
                <a:spcAft>
                  <a:spcPct val="35000"/>
                </a:spcAft>
              </a:pPr>
              <a:r>
                <a:rPr lang="en-US" sz="1800" i="1" dirty="0"/>
                <a:t>Mitigate</a:t>
              </a:r>
              <a:endParaRPr lang="en-US" sz="1800" kern="1200" dirty="0"/>
            </a:p>
          </p:txBody>
        </p:sp>
        <p:sp>
          <p:nvSpPr>
            <p:cNvPr id="18" name="Freeform: Shape 17">
              <a:extLst>
                <a:ext uri="{FF2B5EF4-FFF2-40B4-BE49-F238E27FC236}">
                  <a16:creationId xmlns:a16="http://schemas.microsoft.com/office/drawing/2014/main" id="{338D83FD-CFD2-762C-1611-96C51656F46D}"/>
                </a:ext>
              </a:extLst>
            </p:cNvPr>
            <p:cNvSpPr/>
            <p:nvPr/>
          </p:nvSpPr>
          <p:spPr>
            <a:xfrm>
              <a:off x="6994214"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3673803"/>
                <a:satOff val="-31787"/>
                <a:lumOff val="-784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The harms at multiple layers in your solution to minimize their presence and impact.</a:t>
              </a:r>
            </a:p>
          </p:txBody>
        </p:sp>
        <p:sp>
          <p:nvSpPr>
            <p:cNvPr id="19" name="Freeform: Shape 18">
              <a:extLst>
                <a:ext uri="{FF2B5EF4-FFF2-40B4-BE49-F238E27FC236}">
                  <a16:creationId xmlns:a16="http://schemas.microsoft.com/office/drawing/2014/main" id="{8343CCAA-20DF-FAA5-19D5-F25E1B53E0D9}"/>
                </a:ext>
              </a:extLst>
            </p:cNvPr>
            <p:cNvSpPr/>
            <p:nvPr/>
          </p:nvSpPr>
          <p:spPr>
            <a:xfrm rot="21543416">
              <a:off x="8414880" y="2420767"/>
              <a:ext cx="544084" cy="369425"/>
            </a:xfrm>
            <a:custGeom>
              <a:avLst/>
              <a:gdLst>
                <a:gd name="connsiteX0" fmla="*/ 0 w 638659"/>
                <a:gd name="connsiteY0" fmla="*/ 73885 h 369425"/>
                <a:gd name="connsiteX1" fmla="*/ 453947 w 638659"/>
                <a:gd name="connsiteY1" fmla="*/ 73885 h 369425"/>
                <a:gd name="connsiteX2" fmla="*/ 453947 w 638659"/>
                <a:gd name="connsiteY2" fmla="*/ 0 h 369425"/>
                <a:gd name="connsiteX3" fmla="*/ 638659 w 638659"/>
                <a:gd name="connsiteY3" fmla="*/ 184713 h 369425"/>
                <a:gd name="connsiteX4" fmla="*/ 453947 w 638659"/>
                <a:gd name="connsiteY4" fmla="*/ 369425 h 369425"/>
                <a:gd name="connsiteX5" fmla="*/ 453947 w 638659"/>
                <a:gd name="connsiteY5" fmla="*/ 295540 h 369425"/>
                <a:gd name="connsiteX6" fmla="*/ 0 w 638659"/>
                <a:gd name="connsiteY6" fmla="*/ 295540 h 369425"/>
                <a:gd name="connsiteX7" fmla="*/ 0 w 638659"/>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59" h="369425">
                  <a:moveTo>
                    <a:pt x="0" y="73885"/>
                  </a:moveTo>
                  <a:lnTo>
                    <a:pt x="453947" y="73885"/>
                  </a:lnTo>
                  <a:lnTo>
                    <a:pt x="453947" y="0"/>
                  </a:lnTo>
                  <a:lnTo>
                    <a:pt x="638659" y="184713"/>
                  </a:lnTo>
                  <a:lnTo>
                    <a:pt x="453947" y="369425"/>
                  </a:lnTo>
                  <a:lnTo>
                    <a:pt x="453947" y="295540"/>
                  </a:lnTo>
                  <a:lnTo>
                    <a:pt x="0" y="295540"/>
                  </a:lnTo>
                  <a:lnTo>
                    <a:pt x="0" y="73885"/>
                  </a:lnTo>
                  <a:close/>
                </a:path>
              </a:pathLst>
            </a:custGeom>
            <a:solidFill>
              <a:srgbClr val="4B4093"/>
            </a:solidFill>
          </p:spPr>
          <p:style>
            <a:lnRef idx="0">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0" tIns="73884" rIns="110826"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19">
              <a:extLst>
                <a:ext uri="{FF2B5EF4-FFF2-40B4-BE49-F238E27FC236}">
                  <a16:creationId xmlns:a16="http://schemas.microsoft.com/office/drawing/2014/main" id="{2C4BA0BB-3B12-B381-BA57-5CD2C9FA91E7}"/>
                </a:ext>
              </a:extLst>
            </p:cNvPr>
            <p:cNvSpPr/>
            <p:nvPr/>
          </p:nvSpPr>
          <p:spPr>
            <a:xfrm>
              <a:off x="9101769" y="2318232"/>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bg1">
                <a:lumMod val="75000"/>
              </a:schemeClr>
            </a:solidFill>
          </p:spPr>
          <p:style>
            <a:lnRef idx="2">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b="0" i="1" kern="1200" dirty="0">
                  <a:solidFill>
                    <a:schemeClr val="tx1"/>
                  </a:solidFill>
                </a:rPr>
                <a:t>Operate</a:t>
              </a:r>
              <a:endParaRPr lang="en-US" sz="1800" kern="1200" dirty="0">
                <a:solidFill>
                  <a:schemeClr val="tx1"/>
                </a:solidFill>
              </a:endParaRPr>
            </a:p>
          </p:txBody>
        </p:sp>
        <p:sp>
          <p:nvSpPr>
            <p:cNvPr id="21" name="Freeform: Shape 20">
              <a:extLst>
                <a:ext uri="{FF2B5EF4-FFF2-40B4-BE49-F238E27FC236}">
                  <a16:creationId xmlns:a16="http://schemas.microsoft.com/office/drawing/2014/main" id="{FD37D08A-B5E8-326C-2C2C-014DDC1E6C86}"/>
                </a:ext>
              </a:extLst>
            </p:cNvPr>
            <p:cNvSpPr/>
            <p:nvPr/>
          </p:nvSpPr>
          <p:spPr>
            <a:xfrm>
              <a:off x="940568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5510705"/>
                <a:satOff val="-47680"/>
                <a:lumOff val="-117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Font typeface="Arial" panose="020B0604020202020204" pitchFamily="34" charset="0"/>
                <a:buChar char="•"/>
              </a:pPr>
              <a:r>
                <a:rPr lang="en-US" sz="1600" kern="1200" dirty="0"/>
                <a:t>The solution responsibly by defining and following a deployment and operational readiness plan.</a:t>
              </a:r>
            </a:p>
          </p:txBody>
        </p:sp>
      </p:grpSp>
    </p:spTree>
    <p:extLst>
      <p:ext uri="{BB962C8B-B14F-4D97-AF65-F5344CB8AC3E}">
        <p14:creationId xmlns:p14="http://schemas.microsoft.com/office/powerpoint/2010/main" val="1341384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6" name="Text Placeholder 2">
            <a:extLst>
              <a:ext uri="{FF2B5EF4-FFF2-40B4-BE49-F238E27FC236}">
                <a16:creationId xmlns:a16="http://schemas.microsoft.com/office/drawing/2014/main" id="{B66DBCA5-C073-471C-F4A9-3B8F43AF1B79}"/>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2" y="1658721"/>
            <a:ext cx="768544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Describe Generative</a:t>
            </a:r>
            <a:r>
              <a:rPr kumimoji="0" lang="en-US" sz="1800" b="0" i="0" u="none" strike="noStrike" kern="1200" cap="none" spc="0" normalizeH="0" baseline="0" noProof="0" dirty="0">
                <a:ln>
                  <a:noFill/>
                </a:ln>
                <a:solidFill>
                  <a:srgbClr val="000000"/>
                </a:solidFill>
                <a:effectLst/>
                <a:uLnTx/>
                <a:uFillTx/>
                <a:latin typeface="Segoe UI"/>
                <a:ea typeface="+mn-ea"/>
                <a:cs typeface="+mn-cs"/>
              </a:rPr>
              <a:t> AI</a:t>
            </a:r>
            <a:r>
              <a:rPr lang="en-US" sz="1800" dirty="0">
                <a:solidFill>
                  <a:srgbClr val="000000"/>
                </a:solidFill>
                <a:latin typeface="Segoe UI"/>
              </a:rPr>
              <a:t>, </a:t>
            </a:r>
            <a:r>
              <a:rPr kumimoji="0" lang="en-US" sz="1800" b="0" i="0" u="none" strike="noStrike" kern="1200" cap="none" spc="0" normalizeH="0" baseline="0" noProof="0" dirty="0">
                <a:ln>
                  <a:noFill/>
                </a:ln>
                <a:solidFill>
                  <a:srgbClr val="000000"/>
                </a:solidFill>
                <a:effectLst/>
                <a:uLnTx/>
                <a:uFillTx/>
                <a:latin typeface="Segoe UI"/>
                <a:ea typeface="+mn-ea"/>
                <a:cs typeface="+mn-cs"/>
              </a:rPr>
              <a:t>what language models are and how they are used.</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2" name="TextBox 1">
            <a:extLst>
              <a:ext uri="{FF2B5EF4-FFF2-40B4-BE49-F238E27FC236}">
                <a16:creationId xmlns:a16="http://schemas.microsoft.com/office/drawing/2014/main" id="{8A28E3B9-67EF-5F2C-8A62-5EE3E72A0877}"/>
              </a:ext>
            </a:extLst>
          </p:cNvPr>
          <p:cNvSpPr txBox="1"/>
          <p:nvPr/>
        </p:nvSpPr>
        <p:spPr>
          <a:xfrm>
            <a:off x="1278672" y="2704584"/>
            <a:ext cx="794211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Understand how to use generative AI across Microsoft Copilot solutions.</a:t>
            </a:r>
          </a:p>
        </p:txBody>
      </p:sp>
      <p:sp>
        <p:nvSpPr>
          <p:cNvPr id="5" name="TextBox 4">
            <a:extLst>
              <a:ext uri="{FF2B5EF4-FFF2-40B4-BE49-F238E27FC236}">
                <a16:creationId xmlns:a16="http://schemas.microsoft.com/office/drawing/2014/main" id="{2FEDD83B-45CD-1862-5B42-FCB6B3BE0C3C}"/>
              </a:ext>
            </a:extLst>
          </p:cNvPr>
          <p:cNvSpPr txBox="1"/>
          <p:nvPr/>
        </p:nvSpPr>
        <p:spPr>
          <a:xfrm>
            <a:off x="1278672" y="3750747"/>
            <a:ext cx="830753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Describe Azure OpenAI capabilities and how to use Generative AI responsibly.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a:t>Demo: </a:t>
            </a:r>
            <a:r>
              <a:rPr lang="en-US" b="0" i="0">
                <a:solidFill>
                  <a:srgbClr val="222222"/>
                </a:solidFill>
                <a:effectLst/>
              </a:rPr>
              <a:t>Explore content filters in Azure OpenAI</a:t>
            </a:r>
            <a:endParaRPr lang="en-US"/>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a:solidFill>
                  <a:schemeClr val="tx1"/>
                </a:solidFill>
                <a:latin typeface="+mn-lt"/>
                <a:cs typeface="Segoe UI"/>
              </a:rPr>
              <a:t>Follow along on the </a:t>
            </a:r>
            <a:r>
              <a:rPr lang="en-US" sz="2000" kern="0">
                <a:latin typeface="+mn-lt"/>
                <a:cs typeface="Segoe UI"/>
              </a:rPr>
              <a:t>exercise page at: </a:t>
            </a:r>
            <a:r>
              <a:rPr lang="en-US" sz="2000" b="1" kern="0">
                <a:latin typeface="+mn-lt"/>
                <a:cs typeface="Segoe UI"/>
                <a:hlinkClick r:id="rId3"/>
              </a:rPr>
              <a:t>https://aka.ms/ai900-content-filters</a:t>
            </a:r>
            <a:r>
              <a:rPr lang="en-US" sz="2000" b="1" kern="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231106"/>
          </a:xfrm>
        </p:spPr>
        <p:txBody>
          <a:bodyPr/>
          <a:lstStyle/>
          <a:p>
            <a:r>
              <a:rPr lang="en-US" sz="2000">
                <a:latin typeface="+mn-lt"/>
              </a:rPr>
              <a:t>In this demo, </a:t>
            </a:r>
            <a:r>
              <a:rPr lang="en-US" sz="2000" b="0" i="0">
                <a:solidFill>
                  <a:srgbClr val="222222"/>
                </a:solidFill>
                <a:effectLst/>
                <a:latin typeface="+mn-lt"/>
              </a:rPr>
              <a:t>you’ll see </a:t>
            </a:r>
            <a:r>
              <a:rPr lang="en-US" sz="2000" b="1" i="0">
                <a:solidFill>
                  <a:srgbClr val="222222"/>
                </a:solidFill>
                <a:effectLst/>
                <a:latin typeface="+mn-lt"/>
              </a:rPr>
              <a:t>Azure OpenAI</a:t>
            </a:r>
            <a:r>
              <a:rPr lang="en-US" sz="2000" i="0">
                <a:solidFill>
                  <a:srgbClr val="222222"/>
                </a:solidFill>
                <a:effectLst/>
                <a:latin typeface="+mn-lt"/>
              </a:rPr>
              <a:t>’s content filters </a:t>
            </a:r>
            <a:r>
              <a:rPr lang="en-US" sz="2000" b="0" i="0">
                <a:solidFill>
                  <a:srgbClr val="222222"/>
                </a:solidFill>
                <a:effectLst/>
                <a:latin typeface="+mn-lt"/>
              </a:rPr>
              <a:t>in action.</a:t>
            </a:r>
            <a:endParaRPr lang="en-US" sz="200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790205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7" name="Text Placeholder 9">
            <a:extLst>
              <a:ext uri="{FF2B5EF4-FFF2-40B4-BE49-F238E27FC236}">
                <a16:creationId xmlns:a16="http://schemas.microsoft.com/office/drawing/2014/main" id="{A2625557-123A-9BF7-10FF-C20A99A1FC3C}"/>
              </a:ext>
            </a:extLst>
          </p:cNvPr>
          <p:cNvSpPr>
            <a:spLocks noGrp="1"/>
          </p:cNvSpPr>
          <p:nvPr>
            <p:ph type="body" sz="quarter" idx="17"/>
          </p:nvPr>
        </p:nvSpPr>
        <p:spPr>
          <a:xfrm>
            <a:off x="1235075" y="1687706"/>
            <a:ext cx="8778782" cy="215444"/>
          </a:xfrm>
        </p:spPr>
        <p:txBody>
          <a:bodyPr/>
          <a:lstStyle/>
          <a:p>
            <a:r>
              <a:rPr lang="en-US" dirty="0"/>
              <a:t>What are Large Language Models?</a:t>
            </a:r>
          </a:p>
        </p:txBody>
      </p:sp>
      <p:sp>
        <p:nvSpPr>
          <p:cNvPr id="8" name="Text Placeholder 8">
            <a:extLst>
              <a:ext uri="{FF2B5EF4-FFF2-40B4-BE49-F238E27FC236}">
                <a16:creationId xmlns:a16="http://schemas.microsoft.com/office/drawing/2014/main" id="{0C17C63C-9BE4-6A47-BF23-B9BB043AC65A}"/>
              </a:ext>
            </a:extLst>
          </p:cNvPr>
          <p:cNvSpPr>
            <a:spLocks noGrp="1"/>
          </p:cNvSpPr>
          <p:nvPr>
            <p:ph type="body" sz="quarter" idx="15"/>
          </p:nvPr>
        </p:nvSpPr>
        <p:spPr>
          <a:xfrm>
            <a:off x="1235075" y="2012919"/>
            <a:ext cx="8775098" cy="732508"/>
          </a:xfrm>
        </p:spPr>
        <p:txBody>
          <a:bodyPr/>
          <a:lstStyle/>
          <a:p>
            <a:r>
              <a:rPr lang="en-US" dirty="0"/>
              <a:t>Models that only work with one language.  </a:t>
            </a:r>
          </a:p>
          <a:p>
            <a:r>
              <a:rPr lang="en-US" dirty="0"/>
              <a:t>Models that only work with small amounts of data.</a:t>
            </a:r>
          </a:p>
          <a:p>
            <a:r>
              <a:rPr lang="en-US" b="0" i="0" dirty="0">
                <a:solidFill>
                  <a:srgbClr val="161616"/>
                </a:solidFill>
                <a:effectLst/>
                <a:highlight>
                  <a:srgbClr val="FFFFFF"/>
                </a:highlight>
                <a:latin typeface="Segoe UI" panose="020B0502040204020203" pitchFamily="34" charset="0"/>
              </a:rPr>
              <a:t>Models that can interpret and generate natural language.</a:t>
            </a:r>
            <a:endParaRPr lang="en-US" dirty="0"/>
          </a:p>
        </p:txBody>
      </p:sp>
      <p:sp>
        <p:nvSpPr>
          <p:cNvPr id="22" name="Text Placeholder 14">
            <a:extLst>
              <a:ext uri="{FF2B5EF4-FFF2-40B4-BE49-F238E27FC236}">
                <a16:creationId xmlns:a16="http://schemas.microsoft.com/office/drawing/2014/main" id="{9DDD1DE4-0A75-83CF-9636-C3DE8396A2C8}"/>
              </a:ext>
            </a:extLst>
          </p:cNvPr>
          <p:cNvSpPr txBox="1">
            <a:spLocks/>
          </p:cNvSpPr>
          <p:nvPr/>
        </p:nvSpPr>
        <p:spPr>
          <a:xfrm>
            <a:off x="1235074" y="3044121"/>
            <a:ext cx="8957333"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4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Which tool should a professional developer use to build a custom copilot and deploy it as a service endpoint in Azure? </a:t>
            </a:r>
            <a:endParaRPr lang="en-US" dirty="0"/>
          </a:p>
        </p:txBody>
      </p:sp>
      <p:sp>
        <p:nvSpPr>
          <p:cNvPr id="23" name="Text Placeholder 16">
            <a:extLst>
              <a:ext uri="{FF2B5EF4-FFF2-40B4-BE49-F238E27FC236}">
                <a16:creationId xmlns:a16="http://schemas.microsoft.com/office/drawing/2014/main" id="{4B2F7513-6AAB-6FF4-1CBE-CFF1D804E2A7}"/>
              </a:ext>
            </a:extLst>
          </p:cNvPr>
          <p:cNvSpPr txBox="1">
            <a:spLocks/>
          </p:cNvSpPr>
          <p:nvPr/>
        </p:nvSpPr>
        <p:spPr>
          <a:xfrm>
            <a:off x="1237265" y="3542977"/>
            <a:ext cx="8775098" cy="732508"/>
          </a:xfrm>
          <a:prstGeom prst="rect">
            <a:avLst/>
          </a:prstGeom>
        </p:spPr>
        <p:txBody>
          <a:bodyPr vert="horz" wrap="square" lIns="9144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Copilot for Azure</a:t>
            </a:r>
          </a:p>
          <a:p>
            <a:r>
              <a:rPr lang="en-US"/>
              <a:t>Microsoft Copilot Studio</a:t>
            </a:r>
          </a:p>
          <a:p>
            <a:r>
              <a:rPr lang="en-US"/>
              <a:t>Microsoft Azure AI Studio</a:t>
            </a:r>
            <a:endParaRPr lang="en-US" dirty="0"/>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492432"/>
            <a:ext cx="8778782" cy="430887"/>
          </a:xfrm>
        </p:spPr>
        <p:txBody>
          <a:bodyPr/>
          <a:lstStyle/>
          <a:p>
            <a:r>
              <a:rPr lang="en-US" dirty="0"/>
              <a:t>You are designing an application using Azure OpenAI services. What steps should you take to ensure responsible use of AI in your application? </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732508"/>
          </a:xfrm>
        </p:spPr>
        <p:txBody>
          <a:bodyPr/>
          <a:lstStyle/>
          <a:p>
            <a:r>
              <a:rPr lang="en-US" dirty="0"/>
              <a:t>Nothing is required. Responsible AI is built into the model</a:t>
            </a:r>
          </a:p>
          <a:p>
            <a:r>
              <a:rPr lang="en-US" dirty="0"/>
              <a:t>Create a plan that includes training potential users about responsible AI</a:t>
            </a:r>
          </a:p>
          <a:p>
            <a:r>
              <a:rPr lang="en-US" dirty="0"/>
              <a:t>Create a plan that includes the following steps: Plan, Measure, Mitigate, and Operate </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a:spLocks/>
          </p:cNvSpPr>
          <p:nvPr/>
        </p:nvSpPr>
        <p:spPr>
          <a:xfrm>
            <a:off x="1278720" y="554472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1" name="Oval 10">
            <a:extLst>
              <a:ext uri="{FF2B5EF4-FFF2-40B4-BE49-F238E27FC236}">
                <a16:creationId xmlns:a16="http://schemas.microsoft.com/office/drawing/2014/main" id="{94AFC017-C84C-D9E9-8175-59344E5AB36E}"/>
              </a:ext>
              <a:ext uri="{C183D7F6-B498-43B3-948B-1728B52AA6E4}">
                <adec:decorative xmlns:adec="http://schemas.microsoft.com/office/drawing/2017/decorative" val="1"/>
              </a:ext>
            </a:extLst>
          </p:cNvPr>
          <p:cNvSpPr>
            <a:spLocks/>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12" name="Graphic 26">
            <a:extLst>
              <a:ext uri="{FF2B5EF4-FFF2-40B4-BE49-F238E27FC236}">
                <a16:creationId xmlns:a16="http://schemas.microsoft.com/office/drawing/2014/main" id="{997BA7E5-7E74-8A96-C933-4A012CF515F7}"/>
              </a:ext>
              <a:ext uri="{C183D7F6-B498-43B3-948B-1728B52AA6E4}">
                <adec:decorative xmlns:adec="http://schemas.microsoft.com/office/drawing/2017/decorative" val="1"/>
              </a:ext>
            </a:extLst>
          </p:cNvPr>
          <p:cNvSpPr>
            <a:spLocks/>
          </p:cNvSpPr>
          <p:nvPr/>
        </p:nvSpPr>
        <p:spPr>
          <a:xfrm>
            <a:off x="1278720" y="258589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4" name="Oval 23">
            <a:extLst>
              <a:ext uri="{FF2B5EF4-FFF2-40B4-BE49-F238E27FC236}">
                <a16:creationId xmlns:a16="http://schemas.microsoft.com/office/drawing/2014/main" id="{62ADA07C-4603-0017-00FB-A6E37A4FAEE6}"/>
              </a:ext>
              <a:ext uri="{C183D7F6-B498-43B3-948B-1728B52AA6E4}">
                <adec:decorative xmlns:adec="http://schemas.microsoft.com/office/drawing/2017/decorative" val="1"/>
              </a:ext>
            </a:extLst>
          </p:cNvPr>
          <p:cNvSpPr>
            <a:spLocks/>
          </p:cNvSpPr>
          <p:nvPr/>
        </p:nvSpPr>
        <p:spPr bwMode="auto">
          <a:xfrm>
            <a:off x="722582" y="446531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25" name="Graphic 26">
            <a:extLst>
              <a:ext uri="{FF2B5EF4-FFF2-40B4-BE49-F238E27FC236}">
                <a16:creationId xmlns:a16="http://schemas.microsoft.com/office/drawing/2014/main" id="{0E617514-A055-41B7-C646-E4312A907BA5}"/>
              </a:ext>
              <a:ext uri="{C183D7F6-B498-43B3-948B-1728B52AA6E4}">
                <adec:decorative xmlns:adec="http://schemas.microsoft.com/office/drawing/2017/decorative" val="1"/>
              </a:ext>
            </a:extLst>
          </p:cNvPr>
          <p:cNvSpPr>
            <a:spLocks/>
          </p:cNvSpPr>
          <p:nvPr/>
        </p:nvSpPr>
        <p:spPr>
          <a:xfrm>
            <a:off x="1263597" y="409991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0" name="Oval 29">
            <a:extLst>
              <a:ext uri="{FF2B5EF4-FFF2-40B4-BE49-F238E27FC236}">
                <a16:creationId xmlns:a16="http://schemas.microsoft.com/office/drawing/2014/main" id="{09F27794-0DC8-8AFB-8647-918CF831A0CA}"/>
              </a:ext>
              <a:ext uri="{C183D7F6-B498-43B3-948B-1728B52AA6E4}">
                <adec:decorative xmlns:adec="http://schemas.microsoft.com/office/drawing/2017/decorative" val="1"/>
              </a:ext>
            </a:extLst>
          </p:cNvPr>
          <p:cNvSpPr>
            <a:spLocks/>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48856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2"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105946" y="756252"/>
            <a:ext cx="7843777" cy="5847755"/>
          </a:xfrm>
        </p:spPr>
        <p:txBody>
          <a:bodyPr/>
          <a:lstStyle/>
          <a:p>
            <a:r>
              <a:rPr lang="en-US" sz="2000" dirty="0"/>
              <a:t>Fundamentals of generative AI</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Understand generative AI's place in the development of artificial intelligence.</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Understand large language models and their role in intelligent applications.</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Describe how Azure OpenAI supports intelligent application creation.</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Describe examples of copilots and good prompts.</a:t>
            </a:r>
          </a:p>
          <a:p>
            <a:endParaRPr lang="en-US" sz="2000" dirty="0"/>
          </a:p>
          <a:p>
            <a:r>
              <a:rPr lang="en-US" sz="2000" dirty="0"/>
              <a:t>Fundamentals of Azure OpenAI Service</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Describe Azure OpenAI workloads and access the Azure OpenAI Service</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generative AI models</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Azure OpenAI's language, code, and image capabilities</a:t>
            </a:r>
          </a:p>
          <a:p>
            <a:pPr marL="171450" indent="-171450" algn="l" rtl="0" fontAlgn="base">
              <a:buFont typeface="Arial" panose="020B0604020202020204" pitchFamily="34" charset="0"/>
              <a:buChar char="•"/>
            </a:pPr>
            <a:endParaRPr lang="en-US" sz="2000" dirty="0">
              <a:solidFill>
                <a:srgbClr val="000000"/>
              </a:solidFill>
              <a:latin typeface="Segoe UI" panose="020B0502040204020203" pitchFamily="34" charset="0"/>
            </a:endParaRPr>
          </a:p>
          <a:p>
            <a:pPr algn="l" rtl="0" fontAlgn="base"/>
            <a:r>
              <a:rPr lang="en-US" sz="2000" b="1" dirty="0">
                <a:solidFill>
                  <a:srgbClr val="000000"/>
                </a:solidFill>
                <a:latin typeface="Segoe UI Semibold" panose="020B0702040204020203" pitchFamily="34" charset="0"/>
                <a:cs typeface="Segoe UI Semibold" panose="020B0702040204020203" pitchFamily="34" charset="0"/>
              </a:rPr>
              <a:t>Explore responsible generative AI</a:t>
            </a:r>
          </a:p>
          <a:p>
            <a:pPr marL="342900" indent="-34290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the four stages for a responsible generative AI solution</a:t>
            </a:r>
          </a:p>
          <a:p>
            <a:endParaRPr lang="en-US" sz="2000" dirty="0"/>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015554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References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AB3025AB-AEC7-BBD1-3CC9-69FBAABE22C2}"/>
              </a:ext>
            </a:extLst>
          </p:cNvPr>
          <p:cNvSpPr txBox="1"/>
          <p:nvPr/>
        </p:nvSpPr>
        <p:spPr>
          <a:xfrm>
            <a:off x="756444" y="1579878"/>
            <a:ext cx="5429250" cy="2462213"/>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Generative AI</a:t>
            </a:r>
          </a:p>
          <a:p>
            <a:pPr marL="285750" indent="-285750" algn="l">
              <a:buFont typeface="Arial" panose="020B0604020202020204" pitchFamily="34" charset="0"/>
              <a:buChar char="•"/>
            </a:pPr>
            <a:r>
              <a:rPr lang="en-US" sz="2000" dirty="0"/>
              <a:t>Fundamentals of Azure OpenAI Service</a:t>
            </a:r>
          </a:p>
          <a:p>
            <a:pPr marL="285750" indent="-285750" algn="l">
              <a:buFont typeface="Arial" panose="020B0604020202020204" pitchFamily="34" charset="0"/>
              <a:buChar char="•"/>
            </a:pPr>
            <a:r>
              <a:rPr lang="en-US" sz="2000" dirty="0"/>
              <a:t>Fundamentals of Responsible Generative AI</a:t>
            </a:r>
          </a:p>
          <a:p>
            <a:pPr algn="l"/>
            <a:endParaRPr lang="en-US" sz="2000" dirty="0"/>
          </a:p>
          <a:p>
            <a:r>
              <a:rPr lang="en-US" sz="2000" dirty="0"/>
              <a:t>Through the content on Learn: </a:t>
            </a:r>
            <a:r>
              <a:rPr lang="it-IT" sz="2000" dirty="0">
                <a:hlinkClick r:id="rId5"/>
              </a:rPr>
              <a:t>Microsoft Azure AI Fundamentals: Generative AI - Training | Microsoft 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n-US" sz="2000" dirty="0">
                <a:solidFill>
                  <a:schemeClr val="bg1"/>
                </a:solidFill>
              </a:rPr>
              <a:t>Closing slide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Fundamentals of Generative AI</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BC2906-EA44-4494-97C3-8FBE24F2451C}"/>
              </a:ext>
            </a:extLst>
          </p:cNvPr>
          <p:cNvSpPr>
            <a:spLocks noGrp="1"/>
          </p:cNvSpPr>
          <p:nvPr>
            <p:ph type="title"/>
          </p:nvPr>
        </p:nvSpPr>
        <p:spPr>
          <a:xfrm>
            <a:off x="588263" y="487978"/>
            <a:ext cx="11018520" cy="492443"/>
          </a:xfrm>
        </p:spPr>
        <p:txBody>
          <a:bodyPr/>
          <a:lstStyle/>
          <a:p>
            <a:r>
              <a:rPr lang="en-US" altLang="zh-CN" dirty="0"/>
              <a:t>What is Generative AI?</a:t>
            </a:r>
            <a:endParaRPr lang="zh-CN" altLang="en-US" dirty="0"/>
          </a:p>
        </p:txBody>
      </p:sp>
      <p:grpSp>
        <p:nvGrpSpPr>
          <p:cNvPr id="3" name="Group 2" descr="The diagram is an information tree that depicts examples of the three main types of tasks language models can be used to support: natural language generation, image generation, and code generation.">
            <a:extLst>
              <a:ext uri="{FF2B5EF4-FFF2-40B4-BE49-F238E27FC236}">
                <a16:creationId xmlns:a16="http://schemas.microsoft.com/office/drawing/2014/main" id="{CCE9368C-1BBC-8504-6228-6365A49A2F2E}"/>
              </a:ext>
            </a:extLst>
          </p:cNvPr>
          <p:cNvGrpSpPr/>
          <p:nvPr/>
        </p:nvGrpSpPr>
        <p:grpSpPr>
          <a:xfrm>
            <a:off x="588264" y="1342686"/>
            <a:ext cx="11018519" cy="4755375"/>
            <a:chOff x="588264" y="1342686"/>
            <a:chExt cx="11018519" cy="4755375"/>
          </a:xfrm>
        </p:grpSpPr>
        <p:cxnSp>
          <p:nvCxnSpPr>
            <p:cNvPr id="30" name="Straight Arrow Connector 29">
              <a:extLst>
                <a:ext uri="{FF2B5EF4-FFF2-40B4-BE49-F238E27FC236}">
                  <a16:creationId xmlns:a16="http://schemas.microsoft.com/office/drawing/2014/main" id="{547B779B-2042-3B83-95F8-9E863237EC25}"/>
                </a:ext>
              </a:extLst>
            </p:cNvPr>
            <p:cNvCxnSpPr/>
            <p:nvPr/>
          </p:nvCxnSpPr>
          <p:spPr>
            <a:xfrm flipV="1">
              <a:off x="797440" y="2277183"/>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FB0B9454-A567-C25B-E8E4-8BA29ACCD78E}"/>
                </a:ext>
              </a:extLst>
            </p:cNvPr>
            <p:cNvCxnSpPr/>
            <p:nvPr/>
          </p:nvCxnSpPr>
          <p:spPr>
            <a:xfrm flipV="1">
              <a:off x="4554288" y="2280723"/>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7224B547-A4CC-5423-C76A-D38EAB6AA7A4}"/>
                </a:ext>
              </a:extLst>
            </p:cNvPr>
            <p:cNvCxnSpPr/>
            <p:nvPr/>
          </p:nvCxnSpPr>
          <p:spPr>
            <a:xfrm flipV="1">
              <a:off x="8311131" y="2263000"/>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 name="Speech Bubble: Rectangle 6">
              <a:extLst>
                <a:ext uri="{FF2B5EF4-FFF2-40B4-BE49-F238E27FC236}">
                  <a16:creationId xmlns:a16="http://schemas.microsoft.com/office/drawing/2014/main" id="{4B964A81-7962-93A1-8BB8-E1358006B2D6}"/>
                </a:ext>
              </a:extLst>
            </p:cNvPr>
            <p:cNvSpPr/>
            <p:nvPr/>
          </p:nvSpPr>
          <p:spPr bwMode="auto">
            <a:xfrm>
              <a:off x="737119" y="3744398"/>
              <a:ext cx="2980847" cy="766150"/>
            </a:xfrm>
            <a:prstGeom prst="wedgeRectCallout">
              <a:avLst>
                <a:gd name="adj1" fmla="val -60694"/>
                <a:gd name="adj2" fmla="val 22294"/>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Write a cover letter for a job application</a:t>
              </a:r>
            </a:p>
          </p:txBody>
        </p:sp>
        <p:sp>
          <p:nvSpPr>
            <p:cNvPr id="12" name="Speech Bubble: Rectangle 11">
              <a:extLst>
                <a:ext uri="{FF2B5EF4-FFF2-40B4-BE49-F238E27FC236}">
                  <a16:creationId xmlns:a16="http://schemas.microsoft.com/office/drawing/2014/main" id="{E8292092-4817-C624-B4DC-9F242E24E9AD}"/>
                </a:ext>
              </a:extLst>
            </p:cNvPr>
            <p:cNvSpPr/>
            <p:nvPr/>
          </p:nvSpPr>
          <p:spPr bwMode="auto">
            <a:xfrm>
              <a:off x="1106906" y="4903654"/>
              <a:ext cx="2980847" cy="1194407"/>
            </a:xfrm>
            <a:prstGeom prst="wedgeRectCallout">
              <a:avLst>
                <a:gd name="adj1" fmla="val 60670"/>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Dear &lt;recipient&gt;,</a:t>
              </a:r>
            </a:p>
            <a:p>
              <a:pPr algn="l" defTabSz="932472" fontAlgn="base">
                <a:spcBef>
                  <a:spcPct val="0"/>
                </a:spcBef>
                <a:spcAft>
                  <a:spcPct val="0"/>
                </a:spcAft>
              </a:pPr>
              <a:r>
                <a:rPr lang="en-US" sz="1800" dirty="0">
                  <a:solidFill>
                    <a:schemeClr val="tx1"/>
                  </a:solidFill>
                  <a:ea typeface="Segoe UI" pitchFamily="34" charset="0"/>
                  <a:cs typeface="Segoe UI" pitchFamily="34" charset="0"/>
                </a:rPr>
                <a:t>Please find enclosed my application for the role of …</a:t>
              </a:r>
            </a:p>
          </p:txBody>
        </p:sp>
        <p:sp>
          <p:nvSpPr>
            <p:cNvPr id="13" name="Speech Bubble: Rectangle 12">
              <a:extLst>
                <a:ext uri="{FF2B5EF4-FFF2-40B4-BE49-F238E27FC236}">
                  <a16:creationId xmlns:a16="http://schemas.microsoft.com/office/drawing/2014/main" id="{C37E0811-5569-E32D-E196-3166E16C480D}"/>
                </a:ext>
              </a:extLst>
            </p:cNvPr>
            <p:cNvSpPr/>
            <p:nvPr/>
          </p:nvSpPr>
          <p:spPr bwMode="auto">
            <a:xfrm>
              <a:off x="4461399" y="3703493"/>
              <a:ext cx="2980847" cy="766150"/>
            </a:xfrm>
            <a:prstGeom prst="wedgeRectCallout">
              <a:avLst>
                <a:gd name="adj1" fmla="val -61408"/>
                <a:gd name="adj2" fmla="val 25069"/>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Create a logo for a florist business</a:t>
              </a:r>
            </a:p>
          </p:txBody>
        </p:sp>
        <p:sp>
          <p:nvSpPr>
            <p:cNvPr id="18" name="Speech Bubble: Rectangle 17">
              <a:extLst>
                <a:ext uri="{FF2B5EF4-FFF2-40B4-BE49-F238E27FC236}">
                  <a16:creationId xmlns:a16="http://schemas.microsoft.com/office/drawing/2014/main" id="{28EB3ADD-74C2-9FA9-9CE5-CDB75C63B361}"/>
                </a:ext>
              </a:extLst>
            </p:cNvPr>
            <p:cNvSpPr/>
            <p:nvPr/>
          </p:nvSpPr>
          <p:spPr bwMode="auto">
            <a:xfrm>
              <a:off x="4945065" y="4903655"/>
              <a:ext cx="2741499" cy="1194406"/>
            </a:xfrm>
            <a:prstGeom prst="wedgeRectCallout">
              <a:avLst>
                <a:gd name="adj1" fmla="val 62191"/>
                <a:gd name="adj2" fmla="val 3520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8C0517D4-B0D2-6B9C-08C5-0B033F1F26CC}"/>
                </a:ext>
              </a:extLst>
            </p:cNvPr>
            <p:cNvSpPr/>
            <p:nvPr/>
          </p:nvSpPr>
          <p:spPr bwMode="auto">
            <a:xfrm>
              <a:off x="8185679" y="3703493"/>
              <a:ext cx="2980847" cy="766150"/>
            </a:xfrm>
            <a:prstGeom prst="wedgeRectCallout">
              <a:avLst>
                <a:gd name="adj1" fmla="val -60338"/>
                <a:gd name="adj2" fmla="val 26457"/>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Write Python code to add two numbers</a:t>
              </a:r>
            </a:p>
          </p:txBody>
        </p:sp>
        <p:sp>
          <p:nvSpPr>
            <p:cNvPr id="28" name="Speech Bubble: Rectangle 27">
              <a:extLst>
                <a:ext uri="{FF2B5EF4-FFF2-40B4-BE49-F238E27FC236}">
                  <a16:creationId xmlns:a16="http://schemas.microsoft.com/office/drawing/2014/main" id="{ED37525B-C7B6-0625-EEB8-8FB424CA385D}"/>
                </a:ext>
              </a:extLst>
            </p:cNvPr>
            <p:cNvSpPr/>
            <p:nvPr/>
          </p:nvSpPr>
          <p:spPr bwMode="auto">
            <a:xfrm>
              <a:off x="8543876" y="4903655"/>
              <a:ext cx="2980847" cy="1194406"/>
            </a:xfrm>
            <a:prstGeom prst="wedgeRectCallout">
              <a:avLst>
                <a:gd name="adj1" fmla="val 62454"/>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def add(n1, n2):</a:t>
              </a:r>
            </a:p>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    result = n1 + n2;</a:t>
              </a:r>
            </a:p>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    return result;</a:t>
              </a:r>
            </a:p>
          </p:txBody>
        </p:sp>
        <p:cxnSp>
          <p:nvCxnSpPr>
            <p:cNvPr id="31" name="Straight Arrow Connector 30">
              <a:extLst>
                <a:ext uri="{FF2B5EF4-FFF2-40B4-BE49-F238E27FC236}">
                  <a16:creationId xmlns:a16="http://schemas.microsoft.com/office/drawing/2014/main" id="{DE705A92-190C-2A64-2F5D-9C442C5966AE}"/>
                </a:ext>
              </a:extLst>
            </p:cNvPr>
            <p:cNvCxnSpPr>
              <a:cxnSpLocks/>
            </p:cNvCxnSpPr>
            <p:nvPr/>
          </p:nvCxnSpPr>
          <p:spPr>
            <a:xfrm>
              <a:off x="3976578" y="2277183"/>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11C80CE9-2B1E-BE51-C02D-AE6830BBB5F9}"/>
                </a:ext>
              </a:extLst>
            </p:cNvPr>
            <p:cNvCxnSpPr>
              <a:cxnSpLocks/>
            </p:cNvCxnSpPr>
            <p:nvPr/>
          </p:nvCxnSpPr>
          <p:spPr>
            <a:xfrm>
              <a:off x="7595197" y="2259457"/>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a:extLst>
                <a:ext uri="{FF2B5EF4-FFF2-40B4-BE49-F238E27FC236}">
                  <a16:creationId xmlns:a16="http://schemas.microsoft.com/office/drawing/2014/main" id="{AD900CFD-7988-B0B6-CF5A-2F37BD0B28B0}"/>
                </a:ext>
              </a:extLst>
            </p:cNvPr>
            <p:cNvCxnSpPr>
              <a:cxnSpLocks/>
            </p:cNvCxnSpPr>
            <p:nvPr/>
          </p:nvCxnSpPr>
          <p:spPr>
            <a:xfrm>
              <a:off x="11394572" y="2263000"/>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9" name="矩形 8">
              <a:extLst>
                <a:ext uri="{FF2B5EF4-FFF2-40B4-BE49-F238E27FC236}">
                  <a16:creationId xmlns:a16="http://schemas.microsoft.com/office/drawing/2014/main" id="{7833EBE0-A1A9-4E57-AE95-8A66D8C650BB}"/>
                </a:ext>
              </a:extLst>
            </p:cNvPr>
            <p:cNvSpPr/>
            <p:nvPr/>
          </p:nvSpPr>
          <p:spPr bwMode="auto">
            <a:xfrm>
              <a:off x="4299045"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Image generation</a:t>
              </a:r>
              <a:endParaRPr lang="zh-CN" altLang="en-US" sz="2000" dirty="0">
                <a:solidFill>
                  <a:schemeClr val="tx1"/>
                </a:solidFill>
              </a:endParaRPr>
            </a:p>
          </p:txBody>
        </p:sp>
        <p:sp>
          <p:nvSpPr>
            <p:cNvPr id="10" name="矩形 9">
              <a:extLst>
                <a:ext uri="{FF2B5EF4-FFF2-40B4-BE49-F238E27FC236}">
                  <a16:creationId xmlns:a16="http://schemas.microsoft.com/office/drawing/2014/main" id="{E8AA810B-BC99-45A1-BCB4-EA551C18C00D}"/>
                </a:ext>
              </a:extLst>
            </p:cNvPr>
            <p:cNvSpPr/>
            <p:nvPr/>
          </p:nvSpPr>
          <p:spPr bwMode="auto">
            <a:xfrm>
              <a:off x="8006783"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Code generation</a:t>
              </a:r>
              <a:endParaRPr lang="zh-CN" altLang="en-US" sz="2000" dirty="0">
                <a:solidFill>
                  <a:schemeClr val="tx1"/>
                </a:solidFill>
              </a:endParaRPr>
            </a:p>
          </p:txBody>
        </p:sp>
        <p:sp>
          <p:nvSpPr>
            <p:cNvPr id="11" name="Embed_ECCE">
              <a:extLst>
                <a:ext uri="{FF2B5EF4-FFF2-40B4-BE49-F238E27FC236}">
                  <a16:creationId xmlns:a16="http://schemas.microsoft.com/office/drawing/2014/main" id="{A26CB85C-79E9-4E17-A3EA-8AA027DB0102}"/>
                </a:ext>
                <a:ext uri="{C183D7F6-B498-43B3-948B-1728B52AA6E4}">
                  <adec:decorative xmlns:adec="http://schemas.microsoft.com/office/drawing/2017/decorative" val="1"/>
                </a:ext>
              </a:extLst>
            </p:cNvPr>
            <p:cNvSpPr>
              <a:spLocks noChangeAspect="1" noEditPoints="1"/>
            </p:cNvSpPr>
            <p:nvPr/>
          </p:nvSpPr>
          <p:spPr bwMode="auto">
            <a:xfrm>
              <a:off x="8379338" y="2806271"/>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PhotoCollection_E7AA">
              <a:extLst>
                <a:ext uri="{FF2B5EF4-FFF2-40B4-BE49-F238E27FC236}">
                  <a16:creationId xmlns:a16="http://schemas.microsoft.com/office/drawing/2014/main" id="{769B551A-A1A7-4535-99D2-1F7ACABF4DBB}"/>
                </a:ext>
                <a:ext uri="{C183D7F6-B498-43B3-948B-1728B52AA6E4}">
                  <adec:decorative xmlns:adec="http://schemas.microsoft.com/office/drawing/2017/decorative" val="1"/>
                </a:ext>
              </a:extLst>
            </p:cNvPr>
            <p:cNvSpPr>
              <a:spLocks noChangeAspect="1" noEditPoints="1"/>
            </p:cNvSpPr>
            <p:nvPr/>
          </p:nvSpPr>
          <p:spPr bwMode="auto">
            <a:xfrm>
              <a:off x="4705717" y="2839391"/>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C396D086-C1B5-C584-C89A-B49AF02343CA}"/>
                </a:ext>
              </a:extLst>
            </p:cNvPr>
            <p:cNvGrpSpPr/>
            <p:nvPr/>
          </p:nvGrpSpPr>
          <p:grpSpPr>
            <a:xfrm>
              <a:off x="5735949" y="5043658"/>
              <a:ext cx="914400" cy="914400"/>
              <a:chOff x="5163577" y="5043658"/>
              <a:chExt cx="914400" cy="914400"/>
            </a:xfrm>
          </p:grpSpPr>
          <p:pic>
            <p:nvPicPr>
              <p:cNvPr id="6" name="Graphic 5" descr="Flower without stem with solid fill">
                <a:extLst>
                  <a:ext uri="{FF2B5EF4-FFF2-40B4-BE49-F238E27FC236}">
                    <a16:creationId xmlns:a16="http://schemas.microsoft.com/office/drawing/2014/main" id="{77DBAD3F-2895-8588-2FA3-255563E81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3577" y="5043658"/>
                <a:ext cx="914400" cy="914400"/>
              </a:xfrm>
              <a:prstGeom prst="rect">
                <a:avLst/>
              </a:prstGeom>
            </p:spPr>
          </p:pic>
          <p:sp>
            <p:nvSpPr>
              <p:cNvPr id="38" name="TextBox 37">
                <a:extLst>
                  <a:ext uri="{FF2B5EF4-FFF2-40B4-BE49-F238E27FC236}">
                    <a16:creationId xmlns:a16="http://schemas.microsoft.com/office/drawing/2014/main" id="{3D7EBCF0-4742-4C65-A6A6-84639BC028FA}"/>
                  </a:ext>
                </a:extLst>
              </p:cNvPr>
              <p:cNvSpPr txBox="1"/>
              <p:nvPr/>
            </p:nvSpPr>
            <p:spPr>
              <a:xfrm rot="373174">
                <a:off x="5380453" y="5109648"/>
                <a:ext cx="532200" cy="281645"/>
              </a:xfrm>
              <a:prstGeom prst="rect">
                <a:avLst/>
              </a:prstGeom>
              <a:noFill/>
            </p:spPr>
            <p:txBody>
              <a:bodyPr wrap="none" lIns="0" tIns="0" rIns="0" bIns="0" rtlCol="0">
                <a:prstTxWarp prst="textArchUp">
                  <a:avLst>
                    <a:gd name="adj" fmla="val 11396278"/>
                  </a:avLst>
                </a:prstTxWarp>
                <a:spAutoFit/>
              </a:bodyPr>
              <a:lstStyle/>
              <a:p>
                <a:pPr algn="l"/>
                <a:r>
                  <a:rPr lang="en-US" sz="1600" b="1" dirty="0">
                    <a:ln w="0"/>
                    <a:solidFill>
                      <a:schemeClr val="accent2"/>
                    </a:solidFill>
                    <a:effectLst>
                      <a:outerShdw blurRad="38100" dist="25400" dir="5400000" algn="ctr" rotWithShape="0">
                        <a:srgbClr val="6E747A">
                          <a:alpha val="43000"/>
                        </a:srgbClr>
                      </a:outerShdw>
                    </a:effectLst>
                    <a:latin typeface="Curlz MT" panose="04040404050702020202" pitchFamily="82" charset="0"/>
                  </a:rPr>
                  <a:t>Daisy’s</a:t>
                </a:r>
              </a:p>
            </p:txBody>
          </p:sp>
          <p:sp>
            <p:nvSpPr>
              <p:cNvPr id="39" name="TextBox 38">
                <a:extLst>
                  <a:ext uri="{FF2B5EF4-FFF2-40B4-BE49-F238E27FC236}">
                    <a16:creationId xmlns:a16="http://schemas.microsoft.com/office/drawing/2014/main" id="{399DFB3A-65CD-88D6-1051-0CF762552125}"/>
                  </a:ext>
                </a:extLst>
              </p:cNvPr>
              <p:cNvSpPr txBox="1"/>
              <p:nvPr/>
            </p:nvSpPr>
            <p:spPr>
              <a:xfrm>
                <a:off x="5324697" y="5693659"/>
                <a:ext cx="601831" cy="246221"/>
              </a:xfrm>
              <a:prstGeom prst="rect">
                <a:avLst/>
              </a:prstGeom>
              <a:noFill/>
            </p:spPr>
            <p:txBody>
              <a:bodyPr wrap="none" lIns="0" tIns="0" rIns="0" bIns="0" rtlCol="0">
                <a:prstTxWarp prst="textArchDown">
                  <a:avLst>
                    <a:gd name="adj" fmla="val 1250602"/>
                  </a:avLst>
                </a:prstTxWarp>
                <a:spAutoFit/>
              </a:bodyPr>
              <a:lstStyle/>
              <a:p>
                <a:pPr algn="l"/>
                <a:r>
                  <a:rPr lang="en-US" sz="1600" b="1" dirty="0">
                    <a:solidFill>
                      <a:schemeClr val="accent2"/>
                    </a:solidFill>
                    <a:latin typeface="Curlz MT" panose="04040404050702020202" pitchFamily="82" charset="0"/>
                  </a:rPr>
                  <a:t>Flowers</a:t>
                </a:r>
              </a:p>
            </p:txBody>
          </p:sp>
        </p:grpSp>
        <p:grpSp>
          <p:nvGrpSpPr>
            <p:cNvPr id="26" name="Group 25">
              <a:extLst>
                <a:ext uri="{FF2B5EF4-FFF2-40B4-BE49-F238E27FC236}">
                  <a16:creationId xmlns:a16="http://schemas.microsoft.com/office/drawing/2014/main" id="{FF434097-C386-B812-02B8-E9FBC4FEA484}"/>
                </a:ext>
              </a:extLst>
            </p:cNvPr>
            <p:cNvGrpSpPr/>
            <p:nvPr/>
          </p:nvGrpSpPr>
          <p:grpSpPr>
            <a:xfrm>
              <a:off x="591307" y="2555023"/>
              <a:ext cx="3600000" cy="934497"/>
              <a:chOff x="591307" y="2555023"/>
              <a:chExt cx="3600000" cy="934497"/>
            </a:xfrm>
          </p:grpSpPr>
          <p:sp>
            <p:nvSpPr>
              <p:cNvPr id="8" name="矩形 7">
                <a:extLst>
                  <a:ext uri="{FF2B5EF4-FFF2-40B4-BE49-F238E27FC236}">
                    <a16:creationId xmlns:a16="http://schemas.microsoft.com/office/drawing/2014/main" id="{3A5EE959-E49B-40D8-A972-B1B3BFE782F1}"/>
                  </a:ext>
                </a:extLst>
              </p:cNvPr>
              <p:cNvSpPr/>
              <p:nvPr/>
            </p:nvSpPr>
            <p:spPr bwMode="auto">
              <a:xfrm>
                <a:off x="591307"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Natural language generation</a:t>
                </a:r>
                <a:endParaRPr lang="zh-CN" altLang="en-US" sz="2000" dirty="0">
                  <a:solidFill>
                    <a:schemeClr val="tx1"/>
                  </a:solidFill>
                </a:endParaRPr>
              </a:p>
            </p:txBody>
          </p:sp>
          <p:pic>
            <p:nvPicPr>
              <p:cNvPr id="25" name="Graphic 24" descr="Typewriter outline">
                <a:extLst>
                  <a:ext uri="{FF2B5EF4-FFF2-40B4-BE49-F238E27FC236}">
                    <a16:creationId xmlns:a16="http://schemas.microsoft.com/office/drawing/2014/main" id="{56F0D1BA-632A-F4D9-EE83-33AF2C459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69" y="2702910"/>
                <a:ext cx="648382" cy="648382"/>
              </a:xfrm>
              <a:prstGeom prst="rect">
                <a:avLst/>
              </a:prstGeom>
            </p:spPr>
          </p:pic>
        </p:grpSp>
        <p:grpSp>
          <p:nvGrpSpPr>
            <p:cNvPr id="43" name="Group 42">
              <a:extLst>
                <a:ext uri="{FF2B5EF4-FFF2-40B4-BE49-F238E27FC236}">
                  <a16:creationId xmlns:a16="http://schemas.microsoft.com/office/drawing/2014/main" id="{9417924D-9286-5024-7FEB-2EC2368FEF41}"/>
                </a:ext>
              </a:extLst>
            </p:cNvPr>
            <p:cNvGrpSpPr/>
            <p:nvPr/>
          </p:nvGrpSpPr>
          <p:grpSpPr>
            <a:xfrm>
              <a:off x="588264" y="1342686"/>
              <a:ext cx="11018519" cy="934497"/>
              <a:chOff x="588264" y="1342686"/>
              <a:chExt cx="11018519" cy="934497"/>
            </a:xfrm>
          </p:grpSpPr>
          <p:sp>
            <p:nvSpPr>
              <p:cNvPr id="2" name="矩形 9">
                <a:extLst>
                  <a:ext uri="{FF2B5EF4-FFF2-40B4-BE49-F238E27FC236}">
                    <a16:creationId xmlns:a16="http://schemas.microsoft.com/office/drawing/2014/main" id="{19A55E50-B584-1C9C-8272-B4B36FD9249E}"/>
                  </a:ext>
                </a:extLst>
              </p:cNvPr>
              <p:cNvSpPr/>
              <p:nvPr/>
            </p:nvSpPr>
            <p:spPr bwMode="auto">
              <a:xfrm>
                <a:off x="588264" y="1342686"/>
                <a:ext cx="11018519"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dirty="0">
                    <a:solidFill>
                      <a:schemeClr val="tx1"/>
                    </a:solidFill>
                  </a:rPr>
                  <a:t>Language model</a:t>
                </a:r>
                <a:endParaRPr lang="zh-CN" altLang="en-US" sz="2000" dirty="0">
                  <a:solidFill>
                    <a:schemeClr val="tx1"/>
                  </a:solidFill>
                </a:endParaRPr>
              </a:p>
            </p:txBody>
          </p:sp>
          <p:pic>
            <p:nvPicPr>
              <p:cNvPr id="42" name="Picture 41">
                <a:extLst>
                  <a:ext uri="{FF2B5EF4-FFF2-40B4-BE49-F238E27FC236}">
                    <a16:creationId xmlns:a16="http://schemas.microsoft.com/office/drawing/2014/main" id="{4C4D269B-0B02-CC4D-F13F-144303692F3D}"/>
                  </a:ext>
                </a:extLst>
              </p:cNvPr>
              <p:cNvPicPr>
                <a:picLocks noChangeAspect="1"/>
              </p:cNvPicPr>
              <p:nvPr/>
            </p:nvPicPr>
            <p:blipFill>
              <a:blip r:embed="rId7"/>
              <a:stretch>
                <a:fillRect/>
              </a:stretch>
            </p:blipFill>
            <p:spPr>
              <a:xfrm>
                <a:off x="4945065" y="1566115"/>
                <a:ext cx="634180" cy="573519"/>
              </a:xfrm>
              <a:prstGeom prst="rect">
                <a:avLst/>
              </a:prstGeom>
            </p:spPr>
          </p:pic>
        </p:grpSp>
      </p:grpSp>
    </p:spTree>
    <p:extLst>
      <p:ext uri="{BB962C8B-B14F-4D97-AF65-F5344CB8AC3E}">
        <p14:creationId xmlns:p14="http://schemas.microsoft.com/office/powerpoint/2010/main" val="36423749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303312"/>
            <a:ext cx="11018520" cy="861774"/>
          </a:xfrm>
        </p:spPr>
        <p:txBody>
          <a:bodyPr/>
          <a:lstStyle/>
          <a:p>
            <a:r>
              <a:rPr lang="en-US" altLang="zh-CN" dirty="0"/>
              <a:t>Language models</a:t>
            </a:r>
            <a:br>
              <a:rPr lang="en-US" altLang="zh-CN" dirty="0"/>
            </a:br>
            <a:r>
              <a:rPr lang="en-US" altLang="zh-CN" sz="2400" dirty="0">
                <a:solidFill>
                  <a:schemeClr val="bg1">
                    <a:lumMod val="50000"/>
                  </a:schemeClr>
                </a:solidFill>
              </a:rPr>
              <a:t>A (very) high-level overview</a:t>
            </a:r>
            <a:endParaRPr lang="zh-CN" altLang="en-US" dirty="0">
              <a:solidFill>
                <a:schemeClr val="bg1">
                  <a:lumMod val="50000"/>
                </a:schemeClr>
              </a:solidFill>
            </a:endParaRPr>
          </a:p>
        </p:txBody>
      </p:sp>
      <p:grpSp>
        <p:nvGrpSpPr>
          <p:cNvPr id="3" name="Group 2" descr="An input block that represents training text. The input block goes into the transformer model. The output of the transformer model is new generated natural language text.">
            <a:extLst>
              <a:ext uri="{FF2B5EF4-FFF2-40B4-BE49-F238E27FC236}">
                <a16:creationId xmlns:a16="http://schemas.microsoft.com/office/drawing/2014/main" id="{AF958FDC-1BBA-6F90-BD32-64BC9CF2B304}"/>
              </a:ext>
            </a:extLst>
          </p:cNvPr>
          <p:cNvGrpSpPr/>
          <p:nvPr/>
        </p:nvGrpSpPr>
        <p:grpSpPr>
          <a:xfrm>
            <a:off x="153563" y="1456918"/>
            <a:ext cx="3265230" cy="1942384"/>
            <a:chOff x="153563" y="1456918"/>
            <a:chExt cx="3265230" cy="1942384"/>
          </a:xfrm>
        </p:grpSpPr>
        <p:sp>
          <p:nvSpPr>
            <p:cNvPr id="102" name="Rectangle 101">
              <a:extLst>
                <a:ext uri="{FF2B5EF4-FFF2-40B4-BE49-F238E27FC236}">
                  <a16:creationId xmlns:a16="http://schemas.microsoft.com/office/drawing/2014/main" id="{8440A863-CDB5-0F7F-B529-B8C325D000B2}"/>
                </a:ext>
              </a:extLst>
            </p:cNvPr>
            <p:cNvSpPr/>
            <p:nvPr/>
          </p:nvSpPr>
          <p:spPr bwMode="auto">
            <a:xfrm>
              <a:off x="153563" y="1456918"/>
              <a:ext cx="3090741" cy="1942384"/>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0D311333-019F-46A2-6FD9-49FDD8215B15}"/>
                </a:ext>
              </a:extLst>
            </p:cNvPr>
            <p:cNvGrpSpPr/>
            <p:nvPr/>
          </p:nvGrpSpPr>
          <p:grpSpPr>
            <a:xfrm>
              <a:off x="508727" y="1645965"/>
              <a:ext cx="1344842" cy="1165688"/>
              <a:chOff x="29084" y="1689196"/>
              <a:chExt cx="1344842" cy="1165688"/>
            </a:xfrm>
          </p:grpSpPr>
          <p:grpSp>
            <p:nvGrpSpPr>
              <p:cNvPr id="13" name="Group 12">
                <a:extLst>
                  <a:ext uri="{FF2B5EF4-FFF2-40B4-BE49-F238E27FC236}">
                    <a16:creationId xmlns:a16="http://schemas.microsoft.com/office/drawing/2014/main" id="{B00A1926-32AD-8AC9-005C-CAE489B00BFB}"/>
                  </a:ext>
                </a:extLst>
              </p:cNvPr>
              <p:cNvGrpSpPr/>
              <p:nvPr/>
            </p:nvGrpSpPr>
            <p:grpSpPr>
              <a:xfrm>
                <a:off x="459526" y="1689196"/>
                <a:ext cx="914400" cy="914400"/>
                <a:chOff x="459526" y="1689196"/>
                <a:chExt cx="914400" cy="914400"/>
              </a:xfrm>
            </p:grpSpPr>
            <p:sp>
              <p:nvSpPr>
                <p:cNvPr id="12" name="Rectangle: Single Corner Snipped 11">
                  <a:extLst>
                    <a:ext uri="{FF2B5EF4-FFF2-40B4-BE49-F238E27FC236}">
                      <a16:creationId xmlns:a16="http://schemas.microsoft.com/office/drawing/2014/main" id="{07D059B9-0C70-1519-BA91-C6CD30B99F02}"/>
                    </a:ext>
                  </a:extLst>
                </p:cNvPr>
                <p:cNvSpPr/>
                <p:nvPr/>
              </p:nvSpPr>
              <p:spPr bwMode="auto">
                <a:xfrm>
                  <a:off x="67009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Document outline">
                  <a:extLst>
                    <a:ext uri="{FF2B5EF4-FFF2-40B4-BE49-F238E27FC236}">
                      <a16:creationId xmlns:a16="http://schemas.microsoft.com/office/drawing/2014/main" id="{0C17670F-547A-5BC5-8D26-FA80C96FB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4" name="Group 13">
                <a:extLst>
                  <a:ext uri="{FF2B5EF4-FFF2-40B4-BE49-F238E27FC236}">
                    <a16:creationId xmlns:a16="http://schemas.microsoft.com/office/drawing/2014/main" id="{BA3091E7-7CBA-EC62-5009-09D30F21C6BF}"/>
                  </a:ext>
                </a:extLst>
              </p:cNvPr>
              <p:cNvGrpSpPr/>
              <p:nvPr/>
            </p:nvGrpSpPr>
            <p:grpSpPr>
              <a:xfrm>
                <a:off x="244305" y="1814840"/>
                <a:ext cx="914400" cy="914400"/>
                <a:chOff x="459526" y="1689196"/>
                <a:chExt cx="914400" cy="914400"/>
              </a:xfrm>
            </p:grpSpPr>
            <p:sp>
              <p:nvSpPr>
                <p:cNvPr id="15" name="Rectangle: Single Corner Snipped 14">
                  <a:extLst>
                    <a:ext uri="{FF2B5EF4-FFF2-40B4-BE49-F238E27FC236}">
                      <a16:creationId xmlns:a16="http://schemas.microsoft.com/office/drawing/2014/main" id="{8BECB081-4C7C-AC31-FDF6-C978325CD1A4}"/>
                    </a:ext>
                  </a:extLst>
                </p:cNvPr>
                <p:cNvSpPr/>
                <p:nvPr/>
              </p:nvSpPr>
              <p:spPr bwMode="auto">
                <a:xfrm>
                  <a:off x="69103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Document outline">
                  <a:extLst>
                    <a:ext uri="{FF2B5EF4-FFF2-40B4-BE49-F238E27FC236}">
                      <a16:creationId xmlns:a16="http://schemas.microsoft.com/office/drawing/2014/main" id="{6C6B0F10-2EBD-9F5C-874B-ADE5EEA77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7" name="Group 16">
                <a:extLst>
                  <a:ext uri="{FF2B5EF4-FFF2-40B4-BE49-F238E27FC236}">
                    <a16:creationId xmlns:a16="http://schemas.microsoft.com/office/drawing/2014/main" id="{B1A49090-5284-7B97-A232-C071B14CDB76}"/>
                  </a:ext>
                </a:extLst>
              </p:cNvPr>
              <p:cNvGrpSpPr/>
              <p:nvPr/>
            </p:nvGrpSpPr>
            <p:grpSpPr>
              <a:xfrm>
                <a:off x="29084" y="1940484"/>
                <a:ext cx="914400" cy="914400"/>
                <a:chOff x="459526" y="1689196"/>
                <a:chExt cx="914400" cy="914400"/>
              </a:xfrm>
            </p:grpSpPr>
            <p:sp>
              <p:nvSpPr>
                <p:cNvPr id="18" name="Rectangle: Single Corner Snipped 17">
                  <a:extLst>
                    <a:ext uri="{FF2B5EF4-FFF2-40B4-BE49-F238E27FC236}">
                      <a16:creationId xmlns:a16="http://schemas.microsoft.com/office/drawing/2014/main" id="{C77E6C81-7E1C-AFE2-DD01-A1DAD58E60C4}"/>
                    </a:ext>
                  </a:extLst>
                </p:cNvPr>
                <p:cNvSpPr/>
                <p:nvPr/>
              </p:nvSpPr>
              <p:spPr bwMode="auto">
                <a:xfrm>
                  <a:off x="69103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Document outline">
                  <a:extLst>
                    <a:ext uri="{FF2B5EF4-FFF2-40B4-BE49-F238E27FC236}">
                      <a16:creationId xmlns:a16="http://schemas.microsoft.com/office/drawing/2014/main" id="{5214A0E4-5BEB-65D4-1F6F-25FF9BFA4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cxnSp>
          <p:nvCxnSpPr>
            <p:cNvPr id="22" name="Straight Arrow Connector 21">
              <a:extLst>
                <a:ext uri="{FF2B5EF4-FFF2-40B4-BE49-F238E27FC236}">
                  <a16:creationId xmlns:a16="http://schemas.microsoft.com/office/drawing/2014/main" id="{8616875E-D6C2-47E6-2E02-567B55DB1F74}"/>
                </a:ext>
              </a:extLst>
            </p:cNvPr>
            <p:cNvCxnSpPr>
              <a:cxnSpLocks/>
            </p:cNvCxnSpPr>
            <p:nvPr/>
          </p:nvCxnSpPr>
          <p:spPr>
            <a:xfrm>
              <a:off x="1853569" y="2241033"/>
              <a:ext cx="156522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D76BACB-AF3C-C0F8-F67D-F768A28114C9}"/>
                </a:ext>
              </a:extLst>
            </p:cNvPr>
            <p:cNvSpPr txBox="1"/>
            <p:nvPr/>
          </p:nvSpPr>
          <p:spPr>
            <a:xfrm>
              <a:off x="2280936" y="1938968"/>
              <a:ext cx="831532" cy="553998"/>
            </a:xfrm>
            <a:prstGeom prst="rect">
              <a:avLst/>
            </a:prstGeom>
            <a:solidFill>
              <a:schemeClr val="bg1"/>
            </a:solidFill>
          </p:spPr>
          <p:txBody>
            <a:bodyPr wrap="square" lIns="0" tIns="0" rIns="0" bIns="0" rtlCol="0">
              <a:spAutoFit/>
            </a:bodyPr>
            <a:lstStyle>
              <a:defPPr>
                <a:defRPr lang="en-US"/>
              </a:defPPr>
              <a:lvl1pPr algn="ctr">
                <a:defRPr sz="1800"/>
              </a:lvl1pPr>
            </a:lstStyle>
            <a:p>
              <a:r>
                <a:rPr lang="en-US" dirty="0"/>
                <a:t>Training text</a:t>
              </a:r>
            </a:p>
          </p:txBody>
        </p:sp>
        <p:sp>
          <p:nvSpPr>
            <p:cNvPr id="103" name="TextBox 102">
              <a:extLst>
                <a:ext uri="{FF2B5EF4-FFF2-40B4-BE49-F238E27FC236}">
                  <a16:creationId xmlns:a16="http://schemas.microsoft.com/office/drawing/2014/main" id="{40ED81BB-727B-50E4-6695-ED6187D5A685}"/>
                </a:ext>
              </a:extLst>
            </p:cNvPr>
            <p:cNvSpPr txBox="1"/>
            <p:nvPr/>
          </p:nvSpPr>
          <p:spPr>
            <a:xfrm>
              <a:off x="1175144" y="2941490"/>
              <a:ext cx="899413" cy="307777"/>
            </a:xfrm>
            <a:prstGeom prst="rect">
              <a:avLst/>
            </a:prstGeom>
            <a:noFill/>
          </p:spPr>
          <p:txBody>
            <a:bodyPr wrap="none" lIns="0" tIns="0" rIns="0" bIns="0" rtlCol="0">
              <a:spAutoFit/>
            </a:bodyPr>
            <a:lstStyle/>
            <a:p>
              <a:pPr algn="l"/>
              <a:r>
                <a:rPr lang="en-US" sz="2000" dirty="0"/>
                <a:t>Training</a:t>
              </a:r>
            </a:p>
          </p:txBody>
        </p:sp>
      </p:grpSp>
      <p:sp>
        <p:nvSpPr>
          <p:cNvPr id="5" name="Rectangle 4">
            <a:extLst>
              <a:ext uri="{FF2B5EF4-FFF2-40B4-BE49-F238E27FC236}">
                <a16:creationId xmlns:a16="http://schemas.microsoft.com/office/drawing/2014/main" id="{E4ABA9ED-94A4-9CEB-9604-D8E7B8DFE001}"/>
              </a:ext>
            </a:extLst>
          </p:cNvPr>
          <p:cNvSpPr/>
          <p:nvPr/>
        </p:nvSpPr>
        <p:spPr bwMode="auto">
          <a:xfrm>
            <a:off x="3480190" y="1270388"/>
            <a:ext cx="8378151" cy="4788385"/>
          </a:xfrm>
          <a:prstGeom prst="rect">
            <a:avLst/>
          </a:prstGeom>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Transformer Model</a:t>
            </a:r>
          </a:p>
        </p:txBody>
      </p:sp>
      <p:grpSp>
        <p:nvGrpSpPr>
          <p:cNvPr id="9" name="Group 8" descr="A graphic that depicts an arrow going through one block labeled encoder toward a table of tokenized words. Another arrow goes from the table of tokenized words through a block labeled decoder to a block of text that reads &quot;generate natural language sequences&quot;.">
            <a:extLst>
              <a:ext uri="{FF2B5EF4-FFF2-40B4-BE49-F238E27FC236}">
                <a16:creationId xmlns:a16="http://schemas.microsoft.com/office/drawing/2014/main" id="{B92D9F91-0939-879B-0567-07ADD32959D8}"/>
              </a:ext>
            </a:extLst>
          </p:cNvPr>
          <p:cNvGrpSpPr/>
          <p:nvPr/>
        </p:nvGrpSpPr>
        <p:grpSpPr>
          <a:xfrm>
            <a:off x="3594779" y="1909076"/>
            <a:ext cx="5316008" cy="3542522"/>
            <a:chOff x="3594779" y="1909076"/>
            <a:chExt cx="5316008" cy="3542522"/>
          </a:xfrm>
        </p:grpSpPr>
        <p:sp>
          <p:nvSpPr>
            <p:cNvPr id="6" name="Rectangle 5">
              <a:extLst>
                <a:ext uri="{FF2B5EF4-FFF2-40B4-BE49-F238E27FC236}">
                  <a16:creationId xmlns:a16="http://schemas.microsoft.com/office/drawing/2014/main" id="{969AC60D-4210-D656-2224-50945CEA863C}"/>
                </a:ext>
              </a:extLst>
            </p:cNvPr>
            <p:cNvSpPr/>
            <p:nvPr/>
          </p:nvSpPr>
          <p:spPr bwMode="auto">
            <a:xfrm>
              <a:off x="5087365" y="4020666"/>
              <a:ext cx="2212709" cy="14309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Decoder</a:t>
              </a:r>
            </a:p>
          </p:txBody>
        </p:sp>
        <p:pic>
          <p:nvPicPr>
            <p:cNvPr id="27" name="Graphic 26" descr="Dog with solid fill">
              <a:extLst>
                <a:ext uri="{FF2B5EF4-FFF2-40B4-BE49-F238E27FC236}">
                  <a16:creationId xmlns:a16="http://schemas.microsoft.com/office/drawing/2014/main" id="{B2E5C29A-74AC-0817-22BF-50D64D83C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509" y="2161700"/>
              <a:ext cx="429278" cy="429278"/>
            </a:xfrm>
            <a:prstGeom prst="rect">
              <a:avLst/>
            </a:prstGeom>
          </p:spPr>
        </p:pic>
        <p:pic>
          <p:nvPicPr>
            <p:cNvPr id="28" name="Graphic 27" descr="Puppy 2 with solid fill">
              <a:extLst>
                <a:ext uri="{FF2B5EF4-FFF2-40B4-BE49-F238E27FC236}">
                  <a16:creationId xmlns:a16="http://schemas.microsoft.com/office/drawing/2014/main" id="{83FDC13C-7D04-0DBD-9263-E00AB8F552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1438" y="2831024"/>
              <a:ext cx="376231" cy="376231"/>
            </a:xfrm>
            <a:prstGeom prst="rect">
              <a:avLst/>
            </a:prstGeom>
          </p:spPr>
        </p:pic>
        <p:pic>
          <p:nvPicPr>
            <p:cNvPr id="29" name="Graphic 28" descr="Cat with solid fill">
              <a:extLst>
                <a:ext uri="{FF2B5EF4-FFF2-40B4-BE49-F238E27FC236}">
                  <a16:creationId xmlns:a16="http://schemas.microsoft.com/office/drawing/2014/main" id="{A19613E6-0FF0-0C1B-92A7-4A6C344E1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4028" y="2549609"/>
              <a:ext cx="282962" cy="282962"/>
            </a:xfrm>
            <a:prstGeom prst="rect">
              <a:avLst/>
            </a:prstGeom>
          </p:spPr>
        </p:pic>
        <p:pic>
          <p:nvPicPr>
            <p:cNvPr id="30" name="Graphic 29" descr="Skateboard with solid fill">
              <a:extLst>
                <a:ext uri="{FF2B5EF4-FFF2-40B4-BE49-F238E27FC236}">
                  <a16:creationId xmlns:a16="http://schemas.microsoft.com/office/drawing/2014/main" id="{5BD471F9-EE25-87D3-2D65-9417E545EF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8531" y="3183872"/>
              <a:ext cx="362044" cy="362044"/>
            </a:xfrm>
            <a:prstGeom prst="rect">
              <a:avLst/>
            </a:prstGeom>
          </p:spPr>
        </p:pic>
        <p:cxnSp>
          <p:nvCxnSpPr>
            <p:cNvPr id="78" name="Straight Arrow Connector 77">
              <a:extLst>
                <a:ext uri="{FF2B5EF4-FFF2-40B4-BE49-F238E27FC236}">
                  <a16:creationId xmlns:a16="http://schemas.microsoft.com/office/drawing/2014/main" id="{1D4EDC1B-A384-FBCF-DA93-E3119D7E7FBC}"/>
                </a:ext>
              </a:extLst>
            </p:cNvPr>
            <p:cNvCxnSpPr>
              <a:cxnSpLocks/>
            </p:cNvCxnSpPr>
            <p:nvPr/>
          </p:nvCxnSpPr>
          <p:spPr>
            <a:xfrm>
              <a:off x="3594779" y="2583046"/>
              <a:ext cx="4618177" cy="793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9E492E0-4E8C-A830-6B29-FCC402B20D32}"/>
                </a:ext>
              </a:extLst>
            </p:cNvPr>
            <p:cNvSpPr txBox="1"/>
            <p:nvPr/>
          </p:nvSpPr>
          <p:spPr>
            <a:xfrm>
              <a:off x="6087529" y="2015519"/>
              <a:ext cx="1774952" cy="830997"/>
            </a:xfrm>
            <a:prstGeom prst="rect">
              <a:avLst/>
            </a:prstGeom>
            <a:solidFill>
              <a:schemeClr val="bg1"/>
            </a:solidFill>
          </p:spPr>
          <p:txBody>
            <a:bodyPr wrap="square" lIns="0" tIns="0" rIns="0" bIns="0" rtlCol="0">
              <a:spAutoFit/>
            </a:bodyPr>
            <a:lstStyle/>
            <a:p>
              <a:pPr algn="ctr"/>
              <a:r>
                <a:rPr lang="en-US" sz="1800" dirty="0"/>
                <a:t>Encode text tokens as vectors (</a:t>
              </a:r>
              <a:r>
                <a:rPr lang="en-US" sz="1800" i="1" dirty="0"/>
                <a:t>embeddings</a:t>
              </a:r>
              <a:r>
                <a:rPr lang="en-US" sz="1800" dirty="0"/>
                <a:t>)</a:t>
              </a:r>
            </a:p>
          </p:txBody>
        </p:sp>
        <p:cxnSp>
          <p:nvCxnSpPr>
            <p:cNvPr id="58" name="Straight Arrow Connector 57">
              <a:extLst>
                <a:ext uri="{FF2B5EF4-FFF2-40B4-BE49-F238E27FC236}">
                  <a16:creationId xmlns:a16="http://schemas.microsoft.com/office/drawing/2014/main" id="{DFFB018B-6A22-349D-149A-51528452546C}"/>
                </a:ext>
              </a:extLst>
            </p:cNvPr>
            <p:cNvCxnSpPr>
              <a:cxnSpLocks/>
              <a:stCxn id="26" idx="1"/>
              <a:endCxn id="6" idx="3"/>
            </p:cNvCxnSpPr>
            <p:nvPr/>
          </p:nvCxnSpPr>
          <p:spPr>
            <a:xfrm rot="10800000" flipV="1">
              <a:off x="7300074" y="2866772"/>
              <a:ext cx="912882" cy="1869359"/>
            </a:xfrm>
            <a:prstGeom prst="bentConnector3">
              <a:avLst>
                <a:gd name="adj1" fmla="val 5688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393A46B-9457-B7A5-E908-0BAFB6CD31B8}"/>
                </a:ext>
              </a:extLst>
            </p:cNvPr>
            <p:cNvCxnSpPr>
              <a:cxnSpLocks/>
              <a:stCxn id="6" idx="1"/>
            </p:cNvCxnSpPr>
            <p:nvPr/>
          </p:nvCxnSpPr>
          <p:spPr>
            <a:xfrm flipH="1">
              <a:off x="3685521" y="4736132"/>
              <a:ext cx="1401844" cy="1279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5EC6784-347F-CA47-CC98-43691BD2625C}"/>
                </a:ext>
              </a:extLst>
            </p:cNvPr>
            <p:cNvSpPr txBox="1"/>
            <p:nvPr/>
          </p:nvSpPr>
          <p:spPr>
            <a:xfrm>
              <a:off x="3942910" y="4229461"/>
              <a:ext cx="1081653" cy="1107996"/>
            </a:xfrm>
            <a:prstGeom prst="rect">
              <a:avLst/>
            </a:prstGeom>
            <a:solidFill>
              <a:schemeClr val="bg1"/>
            </a:solidFill>
          </p:spPr>
          <p:txBody>
            <a:bodyPr wrap="square" lIns="0" tIns="0" rIns="0" bIns="0" rtlCol="0">
              <a:spAutoFit/>
            </a:bodyPr>
            <a:lstStyle/>
            <a:p>
              <a:pPr algn="ctr"/>
              <a:r>
                <a:rPr lang="en-US" sz="1800" dirty="0"/>
                <a:t>Generate natural language sequences</a:t>
              </a:r>
            </a:p>
          </p:txBody>
        </p:sp>
        <p:sp>
          <p:nvSpPr>
            <p:cNvPr id="4" name="Rectangle 3">
              <a:extLst>
                <a:ext uri="{FF2B5EF4-FFF2-40B4-BE49-F238E27FC236}">
                  <a16:creationId xmlns:a16="http://schemas.microsoft.com/office/drawing/2014/main" id="{D3DCC6B9-83C8-BE5B-2C37-D29783A4B993}"/>
                </a:ext>
              </a:extLst>
            </p:cNvPr>
            <p:cNvSpPr/>
            <p:nvPr/>
          </p:nvSpPr>
          <p:spPr bwMode="auto">
            <a:xfrm>
              <a:off x="3748342" y="1909076"/>
              <a:ext cx="2212709" cy="14309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Encoder</a:t>
              </a:r>
            </a:p>
          </p:txBody>
        </p:sp>
      </p:grpSp>
      <p:graphicFrame>
        <p:nvGraphicFramePr>
          <p:cNvPr id="26" name="Table 25" descr="A table containing 4 words and their associated vectors. The word dog is associated with the example vector [10,3,2]. The word cat is associated with the example vector [10,3,1]. The word puppy is associated with the example vector [5,2,1]. The word skateboard is associated with the example vector [-3,3,2].">
            <a:extLst>
              <a:ext uri="{FF2B5EF4-FFF2-40B4-BE49-F238E27FC236}">
                <a16:creationId xmlns:a16="http://schemas.microsoft.com/office/drawing/2014/main" id="{4318DD89-6DB9-9864-8DD7-808A7342DD43}"/>
              </a:ext>
            </a:extLst>
          </p:cNvPr>
          <p:cNvGraphicFramePr>
            <a:graphicFrameLocks noGrp="1"/>
          </p:cNvGraphicFramePr>
          <p:nvPr>
            <p:extLst>
              <p:ext uri="{D42A27DB-BD31-4B8C-83A1-F6EECF244321}">
                <p14:modId xmlns:p14="http://schemas.microsoft.com/office/powerpoint/2010/main" val="781576363"/>
              </p:ext>
            </p:extLst>
          </p:nvPr>
        </p:nvGraphicFramePr>
        <p:xfrm>
          <a:off x="8212956" y="2196213"/>
          <a:ext cx="3326695" cy="1341120"/>
        </p:xfrm>
        <a:graphic>
          <a:graphicData uri="http://schemas.openxmlformats.org/drawingml/2006/table">
            <a:tbl>
              <a:tblPr firstRow="1" bandRow="1">
                <a:tableStyleId>{5940675A-B579-460E-94D1-54222C63F5DA}</a:tableStyleId>
              </a:tblPr>
              <a:tblGrid>
                <a:gridCol w="790857">
                  <a:extLst>
                    <a:ext uri="{9D8B030D-6E8A-4147-A177-3AD203B41FA5}">
                      <a16:colId xmlns:a16="http://schemas.microsoft.com/office/drawing/2014/main" val="844743495"/>
                    </a:ext>
                  </a:extLst>
                </a:gridCol>
                <a:gridCol w="1250696">
                  <a:extLst>
                    <a:ext uri="{9D8B030D-6E8A-4147-A177-3AD203B41FA5}">
                      <a16:colId xmlns:a16="http://schemas.microsoft.com/office/drawing/2014/main" val="171415725"/>
                    </a:ext>
                  </a:extLst>
                </a:gridCol>
                <a:gridCol w="1285142">
                  <a:extLst>
                    <a:ext uri="{9D8B030D-6E8A-4147-A177-3AD203B41FA5}">
                      <a16:colId xmlns:a16="http://schemas.microsoft.com/office/drawing/2014/main" val="3083323388"/>
                    </a:ext>
                  </a:extLst>
                </a:gridCol>
              </a:tblGrid>
              <a:tr h="318040">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r>
                        <a:rPr lang="en-US" sz="1600" dirty="0"/>
                        <a:t>dog</a:t>
                      </a:r>
                    </a:p>
                  </a:txBody>
                  <a:tcPr/>
                </a:tc>
                <a:tc>
                  <a:txBody>
                    <a:bodyPr/>
                    <a:lstStyle/>
                    <a:p>
                      <a:r>
                        <a:rPr lang="en-US" sz="1600" dirty="0"/>
                        <a:t>[10,3,2]</a:t>
                      </a:r>
                    </a:p>
                  </a:txBody>
                  <a:tcPr/>
                </a:tc>
                <a:extLst>
                  <a:ext uri="{0D108BD9-81ED-4DB2-BD59-A6C34878D82A}">
                    <a16:rowId xmlns:a16="http://schemas.microsoft.com/office/drawing/2014/main" val="1650577256"/>
                  </a:ext>
                </a:extLst>
              </a:tr>
              <a:tr h="318040">
                <a:tc>
                  <a:txBody>
                    <a:bodyPr/>
                    <a:lstStyle/>
                    <a:p>
                      <a:endParaRPr lang="en-US" sz="1600" dirty="0"/>
                    </a:p>
                  </a:txBody>
                  <a:tcPr/>
                </a:tc>
                <a:tc>
                  <a:txBody>
                    <a:bodyPr/>
                    <a:lstStyle/>
                    <a:p>
                      <a:r>
                        <a:rPr lang="en-US" sz="1600" dirty="0"/>
                        <a:t>cat</a:t>
                      </a:r>
                    </a:p>
                  </a:txBody>
                  <a:tcPr/>
                </a:tc>
                <a:tc>
                  <a:txBody>
                    <a:bodyPr/>
                    <a:lstStyle/>
                    <a:p>
                      <a:r>
                        <a:rPr lang="en-US" sz="1600" dirty="0"/>
                        <a:t>[10,3,1]</a:t>
                      </a:r>
                    </a:p>
                  </a:txBody>
                  <a:tcPr/>
                </a:tc>
                <a:extLst>
                  <a:ext uri="{0D108BD9-81ED-4DB2-BD59-A6C34878D82A}">
                    <a16:rowId xmlns:a16="http://schemas.microsoft.com/office/drawing/2014/main" val="3858367347"/>
                  </a:ext>
                </a:extLst>
              </a:tr>
              <a:tr h="318040">
                <a:tc>
                  <a:txBody>
                    <a:bodyPr/>
                    <a:lstStyle/>
                    <a:p>
                      <a:endParaRPr lang="en-US" sz="1600" dirty="0"/>
                    </a:p>
                  </a:txBody>
                  <a:tcPr/>
                </a:tc>
                <a:tc>
                  <a:txBody>
                    <a:bodyPr/>
                    <a:lstStyle/>
                    <a:p>
                      <a:r>
                        <a:rPr lang="en-US" sz="1600" dirty="0"/>
                        <a:t>puppy</a:t>
                      </a:r>
                    </a:p>
                  </a:txBody>
                  <a:tcPr/>
                </a:tc>
                <a:tc>
                  <a:txBody>
                    <a:bodyPr/>
                    <a:lstStyle/>
                    <a:p>
                      <a:r>
                        <a:rPr lang="en-US" sz="1600" dirty="0"/>
                        <a:t>[5,2,1]</a:t>
                      </a:r>
                    </a:p>
                  </a:txBody>
                  <a:tcPr/>
                </a:tc>
                <a:extLst>
                  <a:ext uri="{0D108BD9-81ED-4DB2-BD59-A6C34878D82A}">
                    <a16:rowId xmlns:a16="http://schemas.microsoft.com/office/drawing/2014/main" val="2013910439"/>
                  </a:ext>
                </a:extLst>
              </a:tr>
              <a:tr h="318040">
                <a:tc>
                  <a:txBody>
                    <a:bodyPr/>
                    <a:lstStyle/>
                    <a:p>
                      <a:endParaRPr lang="en-US" sz="1600" dirty="0"/>
                    </a:p>
                  </a:txBody>
                  <a:tcPr/>
                </a:tc>
                <a:tc>
                  <a:txBody>
                    <a:bodyPr/>
                    <a:lstStyle/>
                    <a:p>
                      <a:r>
                        <a:rPr lang="en-US" sz="1600" dirty="0"/>
                        <a:t>skateboard</a:t>
                      </a:r>
                    </a:p>
                  </a:txBody>
                  <a:tcPr/>
                </a:tc>
                <a:tc>
                  <a:txBody>
                    <a:bodyPr/>
                    <a:lstStyle/>
                    <a:p>
                      <a:r>
                        <a:rPr lang="en-US" sz="1600" dirty="0"/>
                        <a:t>[-3, 3, 2]</a:t>
                      </a:r>
                    </a:p>
                  </a:txBody>
                  <a:tcPr/>
                </a:tc>
                <a:extLst>
                  <a:ext uri="{0D108BD9-81ED-4DB2-BD59-A6C34878D82A}">
                    <a16:rowId xmlns:a16="http://schemas.microsoft.com/office/drawing/2014/main" val="2887896914"/>
                  </a:ext>
                </a:extLst>
              </a:tr>
            </a:tbl>
          </a:graphicData>
        </a:graphic>
      </p:graphicFrame>
      <p:sp>
        <p:nvSpPr>
          <p:cNvPr id="57" name="TextBox 56">
            <a:extLst>
              <a:ext uri="{FF2B5EF4-FFF2-40B4-BE49-F238E27FC236}">
                <a16:creationId xmlns:a16="http://schemas.microsoft.com/office/drawing/2014/main" id="{F7319D36-5B81-95F3-E4E6-DD2350222B8F}"/>
              </a:ext>
            </a:extLst>
          </p:cNvPr>
          <p:cNvSpPr txBox="1"/>
          <p:nvPr/>
        </p:nvSpPr>
        <p:spPr>
          <a:xfrm>
            <a:off x="8220477" y="4006200"/>
            <a:ext cx="1891764" cy="1508105"/>
          </a:xfrm>
          <a:prstGeom prst="rect">
            <a:avLst/>
          </a:prstGeom>
          <a:solidFill>
            <a:schemeClr val="bg1"/>
          </a:solidFill>
        </p:spPr>
        <p:txBody>
          <a:bodyPr wrap="square" lIns="0" tIns="0" rIns="0" bIns="0" rtlCol="0">
            <a:spAutoFit/>
          </a:bodyPr>
          <a:lstStyle/>
          <a:p>
            <a:pPr algn="l"/>
            <a:r>
              <a:rPr lang="en-US" sz="1400" dirty="0"/>
              <a:t>Embedding vectors encapsulate semantic attributes in multiple dimensions</a:t>
            </a:r>
          </a:p>
          <a:p>
            <a:pPr algn="l"/>
            <a:endParaRPr lang="en-US" sz="1400" dirty="0"/>
          </a:p>
          <a:p>
            <a:pPr algn="l"/>
            <a:r>
              <a:rPr lang="en-US" sz="1400" dirty="0"/>
              <a:t>(related words have similar orientation)</a:t>
            </a:r>
          </a:p>
        </p:txBody>
      </p:sp>
      <p:grpSp>
        <p:nvGrpSpPr>
          <p:cNvPr id="41" name="Group 40" descr="An image depicting the vectors for dog, cat, puppy, skateboard in 3-D space. Related words have similar orientation. ">
            <a:extLst>
              <a:ext uri="{FF2B5EF4-FFF2-40B4-BE49-F238E27FC236}">
                <a16:creationId xmlns:a16="http://schemas.microsoft.com/office/drawing/2014/main" id="{3990A313-8646-F462-76E3-A69170D64980}"/>
              </a:ext>
            </a:extLst>
          </p:cNvPr>
          <p:cNvGrpSpPr/>
          <p:nvPr/>
        </p:nvGrpSpPr>
        <p:grpSpPr>
          <a:xfrm>
            <a:off x="9955924" y="3783982"/>
            <a:ext cx="1804956" cy="1719767"/>
            <a:chOff x="2306493" y="2387647"/>
            <a:chExt cx="3458254" cy="3295035"/>
          </a:xfrm>
        </p:grpSpPr>
        <p:grpSp>
          <p:nvGrpSpPr>
            <p:cNvPr id="42" name="Group 41">
              <a:extLst>
                <a:ext uri="{FF2B5EF4-FFF2-40B4-BE49-F238E27FC236}">
                  <a16:creationId xmlns:a16="http://schemas.microsoft.com/office/drawing/2014/main" id="{26E01525-FFEB-25AE-1864-AB3E0FFA5F2F}"/>
                </a:ext>
              </a:extLst>
            </p:cNvPr>
            <p:cNvGrpSpPr/>
            <p:nvPr/>
          </p:nvGrpSpPr>
          <p:grpSpPr>
            <a:xfrm>
              <a:off x="2306493" y="2387647"/>
              <a:ext cx="3458254" cy="3295035"/>
              <a:chOff x="843757" y="2390716"/>
              <a:chExt cx="3458254" cy="3295035"/>
            </a:xfrm>
          </p:grpSpPr>
          <p:cxnSp>
            <p:nvCxnSpPr>
              <p:cNvPr id="47" name="Straight Arrow Connector 46">
                <a:extLst>
                  <a:ext uri="{FF2B5EF4-FFF2-40B4-BE49-F238E27FC236}">
                    <a16:creationId xmlns:a16="http://schemas.microsoft.com/office/drawing/2014/main" id="{DEAFA1EF-D89E-F7D1-1052-63B8C684DCE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48" name="Group 47">
                <a:extLst>
                  <a:ext uri="{FF2B5EF4-FFF2-40B4-BE49-F238E27FC236}">
                    <a16:creationId xmlns:a16="http://schemas.microsoft.com/office/drawing/2014/main" id="{BC750EAC-A561-4902-2141-112D88027540}"/>
                  </a:ext>
                </a:extLst>
              </p:cNvPr>
              <p:cNvGrpSpPr/>
              <p:nvPr/>
            </p:nvGrpSpPr>
            <p:grpSpPr>
              <a:xfrm>
                <a:off x="843757" y="2390716"/>
                <a:ext cx="3458254" cy="3295035"/>
                <a:chOff x="1927371" y="1728439"/>
                <a:chExt cx="5367964" cy="4033024"/>
              </a:xfrm>
            </p:grpSpPr>
            <p:sp>
              <p:nvSpPr>
                <p:cNvPr id="52" name="Rectangle 51">
                  <a:extLst>
                    <a:ext uri="{FF2B5EF4-FFF2-40B4-BE49-F238E27FC236}">
                      <a16:creationId xmlns:a16="http://schemas.microsoft.com/office/drawing/2014/main" id="{20E1A4E4-CB4C-687F-715D-45C58DBA2F36}"/>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53" name="Straight Arrow Connector 52">
                  <a:extLst>
                    <a:ext uri="{FF2B5EF4-FFF2-40B4-BE49-F238E27FC236}">
                      <a16:creationId xmlns:a16="http://schemas.microsoft.com/office/drawing/2014/main" id="{6953C6E9-3314-EBED-FAC1-2CFA65EC6E0D}"/>
                    </a:ext>
                  </a:extLst>
                </p:cNvPr>
                <p:cNvCxnSpPr>
                  <a:cxnSpLocks/>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54" name="Cube 53">
                  <a:extLst>
                    <a:ext uri="{FF2B5EF4-FFF2-40B4-BE49-F238E27FC236}">
                      <a16:creationId xmlns:a16="http://schemas.microsoft.com/office/drawing/2014/main" id="{726A729A-4AC6-0A38-E5A0-1B5ECECBF04B}"/>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49" name="Straight Arrow Connector 48">
                <a:extLst>
                  <a:ext uri="{FF2B5EF4-FFF2-40B4-BE49-F238E27FC236}">
                    <a16:creationId xmlns:a16="http://schemas.microsoft.com/office/drawing/2014/main" id="{B0ACD8C9-7AD9-9B4D-79C6-150D513CA431}"/>
                  </a:ext>
                </a:extLst>
              </p:cNvPr>
              <p:cNvCxnSpPr>
                <a:cxnSpLocks/>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D69ED9F-C130-B239-893A-57B973E1BC2A}"/>
                  </a:ext>
                </a:extLst>
              </p:cNvPr>
              <p:cNvCxnSpPr>
                <a:cxnSpLocks/>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51" name="Straight Arrow Connector 50">
                <a:extLst>
                  <a:ext uri="{FF2B5EF4-FFF2-40B4-BE49-F238E27FC236}">
                    <a16:creationId xmlns:a16="http://schemas.microsoft.com/office/drawing/2014/main" id="{47025814-6F44-4389-59B9-CFB180FCEFA9}"/>
                  </a:ext>
                </a:extLst>
              </p:cNvPr>
              <p:cNvCxnSpPr>
                <a:cxnSpLocks/>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3" name="Graphic 42" descr="Skateboard with solid fill">
              <a:extLst>
                <a:ext uri="{FF2B5EF4-FFF2-40B4-BE49-F238E27FC236}">
                  <a16:creationId xmlns:a16="http://schemas.microsoft.com/office/drawing/2014/main" id="{24FAF93E-BD1A-2484-72AD-D2771E6322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16969" y="3317270"/>
              <a:ext cx="606379" cy="606379"/>
            </a:xfrm>
            <a:prstGeom prst="rect">
              <a:avLst/>
            </a:prstGeom>
          </p:spPr>
        </p:pic>
        <p:pic>
          <p:nvPicPr>
            <p:cNvPr id="44" name="Graphic 43" descr="Cat with solid fill">
              <a:extLst>
                <a:ext uri="{FF2B5EF4-FFF2-40B4-BE49-F238E27FC236}">
                  <a16:creationId xmlns:a16="http://schemas.microsoft.com/office/drawing/2014/main" id="{5ED41A83-6F90-9F45-5D1D-527102F6B5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05109" y="3851937"/>
              <a:ext cx="473926" cy="473926"/>
            </a:xfrm>
            <a:prstGeom prst="rect">
              <a:avLst/>
            </a:prstGeom>
          </p:spPr>
        </p:pic>
        <p:pic>
          <p:nvPicPr>
            <p:cNvPr id="45" name="Graphic 44" descr="Dog with solid fill">
              <a:extLst>
                <a:ext uri="{FF2B5EF4-FFF2-40B4-BE49-F238E27FC236}">
                  <a16:creationId xmlns:a16="http://schemas.microsoft.com/office/drawing/2014/main" id="{7FC878E4-53CB-B187-547C-63E7A45EF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630" y="3237429"/>
              <a:ext cx="718988" cy="718988"/>
            </a:xfrm>
            <a:prstGeom prst="rect">
              <a:avLst/>
            </a:prstGeom>
          </p:spPr>
        </p:pic>
        <p:pic>
          <p:nvPicPr>
            <p:cNvPr id="46" name="Graphic 45" descr="Puppy 2 with solid fill">
              <a:extLst>
                <a:ext uri="{FF2B5EF4-FFF2-40B4-BE49-F238E27FC236}">
                  <a16:creationId xmlns:a16="http://schemas.microsoft.com/office/drawing/2014/main" id="{03AE08CB-0C02-3D94-4A4F-C6C259EAE3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1844" y="3555637"/>
              <a:ext cx="630141" cy="630141"/>
            </a:xfrm>
            <a:prstGeom prst="rect">
              <a:avLst/>
            </a:prstGeom>
          </p:spPr>
        </p:pic>
      </p:grpSp>
      <p:grpSp>
        <p:nvGrpSpPr>
          <p:cNvPr id="8" name="Group 7" descr="An output block that represents new generated natural language text. This text is produced by the transformer model after it is fed text.">
            <a:extLst>
              <a:ext uri="{FF2B5EF4-FFF2-40B4-BE49-F238E27FC236}">
                <a16:creationId xmlns:a16="http://schemas.microsoft.com/office/drawing/2014/main" id="{834495E9-EA23-7283-047A-9C37FB51BF66}"/>
              </a:ext>
            </a:extLst>
          </p:cNvPr>
          <p:cNvGrpSpPr/>
          <p:nvPr/>
        </p:nvGrpSpPr>
        <p:grpSpPr>
          <a:xfrm>
            <a:off x="208282" y="3764939"/>
            <a:ext cx="3271908" cy="1942384"/>
            <a:chOff x="208282" y="3764939"/>
            <a:chExt cx="3271908" cy="1942384"/>
          </a:xfrm>
        </p:grpSpPr>
        <p:sp>
          <p:nvSpPr>
            <p:cNvPr id="104" name="Rectangle 103">
              <a:extLst>
                <a:ext uri="{FF2B5EF4-FFF2-40B4-BE49-F238E27FC236}">
                  <a16:creationId xmlns:a16="http://schemas.microsoft.com/office/drawing/2014/main" id="{A1B29A25-6584-145B-1CA7-8CB2B2CF4E47}"/>
                </a:ext>
              </a:extLst>
            </p:cNvPr>
            <p:cNvSpPr/>
            <p:nvPr/>
          </p:nvSpPr>
          <p:spPr bwMode="auto">
            <a:xfrm>
              <a:off x="208282" y="3764939"/>
              <a:ext cx="3027098" cy="1942384"/>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9B253342-1550-6512-04BB-579847955838}"/>
                </a:ext>
              </a:extLst>
            </p:cNvPr>
            <p:cNvSpPr txBox="1"/>
            <p:nvPr/>
          </p:nvSpPr>
          <p:spPr>
            <a:xfrm>
              <a:off x="1116356" y="5331940"/>
              <a:ext cx="1274195" cy="307777"/>
            </a:xfrm>
            <a:prstGeom prst="rect">
              <a:avLst/>
            </a:prstGeom>
            <a:noFill/>
          </p:spPr>
          <p:txBody>
            <a:bodyPr wrap="none" lIns="0" tIns="0" rIns="0" bIns="0" rtlCol="0">
              <a:spAutoFit/>
            </a:bodyPr>
            <a:lstStyle/>
            <a:p>
              <a:pPr algn="l"/>
              <a:r>
                <a:rPr lang="en-US" sz="2000" dirty="0"/>
                <a:t>Inferencing</a:t>
              </a:r>
            </a:p>
          </p:txBody>
        </p:sp>
        <p:sp>
          <p:nvSpPr>
            <p:cNvPr id="62" name="TextBox 61">
              <a:extLst>
                <a:ext uri="{FF2B5EF4-FFF2-40B4-BE49-F238E27FC236}">
                  <a16:creationId xmlns:a16="http://schemas.microsoft.com/office/drawing/2014/main" id="{087892E9-9FEC-3BAF-17C5-F3E4C837C692}"/>
                </a:ext>
              </a:extLst>
            </p:cNvPr>
            <p:cNvSpPr txBox="1"/>
            <p:nvPr/>
          </p:nvSpPr>
          <p:spPr>
            <a:xfrm>
              <a:off x="220180" y="4059406"/>
              <a:ext cx="1823932" cy="246221"/>
            </a:xfrm>
            <a:prstGeom prst="rect">
              <a:avLst/>
            </a:prstGeom>
            <a:noFill/>
          </p:spPr>
          <p:txBody>
            <a:bodyPr wrap="square" lIns="0" tIns="0" rIns="0" bIns="0" rtlCol="0">
              <a:spAutoFit/>
            </a:bodyPr>
            <a:lstStyle/>
            <a:p>
              <a:pPr algn="l"/>
              <a:r>
                <a:rPr lang="en-US" sz="1600" i="1" dirty="0"/>
                <a:t>When my dog was…</a:t>
              </a:r>
            </a:p>
          </p:txBody>
        </p:sp>
        <p:cxnSp>
          <p:nvCxnSpPr>
            <p:cNvPr id="63" name="Straight Arrow Connector 62">
              <a:extLst>
                <a:ext uri="{FF2B5EF4-FFF2-40B4-BE49-F238E27FC236}">
                  <a16:creationId xmlns:a16="http://schemas.microsoft.com/office/drawing/2014/main" id="{C7AC7772-D4DC-2134-8A9F-4AF8EB13483D}"/>
                </a:ext>
              </a:extLst>
            </p:cNvPr>
            <p:cNvCxnSpPr>
              <a:cxnSpLocks/>
              <a:stCxn id="62" idx="3"/>
            </p:cNvCxnSpPr>
            <p:nvPr/>
          </p:nvCxnSpPr>
          <p:spPr>
            <a:xfrm>
              <a:off x="2044112" y="4182517"/>
              <a:ext cx="1436078"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61AEFC-5F86-ED2E-18F3-6927064C7234}"/>
                </a:ext>
              </a:extLst>
            </p:cNvPr>
            <p:cNvSpPr txBox="1"/>
            <p:nvPr/>
          </p:nvSpPr>
          <p:spPr>
            <a:xfrm>
              <a:off x="2165047" y="3885249"/>
              <a:ext cx="987049" cy="553998"/>
            </a:xfrm>
            <a:prstGeom prst="rect">
              <a:avLst/>
            </a:prstGeom>
            <a:solidFill>
              <a:schemeClr val="bg1"/>
            </a:solidFill>
          </p:spPr>
          <p:txBody>
            <a:bodyPr wrap="square" lIns="0" tIns="0" rIns="0" bIns="0" rtlCol="0">
              <a:spAutoFit/>
            </a:bodyPr>
            <a:lstStyle/>
            <a:p>
              <a:pPr algn="ctr"/>
              <a:r>
                <a:rPr lang="en-US" sz="1800" dirty="0"/>
                <a:t>Input</a:t>
              </a:r>
            </a:p>
            <a:p>
              <a:pPr algn="ctr"/>
              <a:r>
                <a:rPr lang="en-US" sz="1800" dirty="0"/>
                <a:t>(</a:t>
              </a:r>
              <a:r>
                <a:rPr lang="en-US" sz="1800" i="1" dirty="0"/>
                <a:t>prompt</a:t>
              </a:r>
              <a:r>
                <a:rPr lang="en-US" sz="1800" dirty="0"/>
                <a:t>)</a:t>
              </a:r>
            </a:p>
          </p:txBody>
        </p:sp>
        <p:cxnSp>
          <p:nvCxnSpPr>
            <p:cNvPr id="66" name="Straight Arrow Connector 65">
              <a:extLst>
                <a:ext uri="{FF2B5EF4-FFF2-40B4-BE49-F238E27FC236}">
                  <a16:creationId xmlns:a16="http://schemas.microsoft.com/office/drawing/2014/main" id="{3354B9D8-F7BC-C1F5-4255-CFC72887C79C}"/>
                </a:ext>
              </a:extLst>
            </p:cNvPr>
            <p:cNvCxnSpPr>
              <a:cxnSpLocks/>
              <a:endCxn id="69" idx="3"/>
            </p:cNvCxnSpPr>
            <p:nvPr/>
          </p:nvCxnSpPr>
          <p:spPr>
            <a:xfrm flipH="1">
              <a:off x="1673279" y="4856825"/>
              <a:ext cx="1756612" cy="2653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ADB5A00-4746-4D89-A168-E44928C68E4E}"/>
                </a:ext>
              </a:extLst>
            </p:cNvPr>
            <p:cNvSpPr txBox="1"/>
            <p:nvPr/>
          </p:nvSpPr>
          <p:spPr>
            <a:xfrm>
              <a:off x="723948" y="4760253"/>
              <a:ext cx="949331" cy="246221"/>
            </a:xfrm>
            <a:prstGeom prst="rect">
              <a:avLst/>
            </a:prstGeom>
            <a:noFill/>
          </p:spPr>
          <p:txBody>
            <a:bodyPr wrap="square" lIns="0" tIns="0" rIns="0" bIns="0" rtlCol="0">
              <a:spAutoFit/>
            </a:bodyPr>
            <a:lstStyle/>
            <a:p>
              <a:pPr algn="l"/>
              <a:r>
                <a:rPr lang="en-US" sz="1600" i="1" dirty="0"/>
                <a:t>… a puppy</a:t>
              </a:r>
            </a:p>
          </p:txBody>
        </p:sp>
        <p:sp>
          <p:nvSpPr>
            <p:cNvPr id="73" name="TextBox 72">
              <a:extLst>
                <a:ext uri="{FF2B5EF4-FFF2-40B4-BE49-F238E27FC236}">
                  <a16:creationId xmlns:a16="http://schemas.microsoft.com/office/drawing/2014/main" id="{CEAB0BC4-226A-5C65-A6BC-AAFEC4B78ED1}"/>
                </a:ext>
              </a:extLst>
            </p:cNvPr>
            <p:cNvSpPr txBox="1"/>
            <p:nvPr/>
          </p:nvSpPr>
          <p:spPr>
            <a:xfrm>
              <a:off x="1938416" y="4555360"/>
              <a:ext cx="1246561" cy="553998"/>
            </a:xfrm>
            <a:prstGeom prst="rect">
              <a:avLst/>
            </a:prstGeom>
            <a:solidFill>
              <a:schemeClr val="bg1"/>
            </a:solidFill>
          </p:spPr>
          <p:txBody>
            <a:bodyPr wrap="square" lIns="0" tIns="0" rIns="0" bIns="0" rtlCol="0">
              <a:spAutoFit/>
            </a:bodyPr>
            <a:lstStyle/>
            <a:p>
              <a:pPr algn="ctr"/>
              <a:r>
                <a:rPr lang="en-US" sz="1800" dirty="0"/>
                <a:t>Output</a:t>
              </a:r>
            </a:p>
            <a:p>
              <a:pPr algn="ctr"/>
              <a:r>
                <a:rPr lang="en-US" sz="1800" dirty="0"/>
                <a:t>(</a:t>
              </a:r>
              <a:r>
                <a:rPr lang="en-US" sz="1800" i="1" dirty="0"/>
                <a:t>completion</a:t>
              </a:r>
              <a:r>
                <a:rPr lang="en-US" sz="1800" dirty="0"/>
                <a:t>)</a:t>
              </a:r>
            </a:p>
          </p:txBody>
        </p:sp>
      </p:grpSp>
      <p:pic>
        <p:nvPicPr>
          <p:cNvPr id="10" name="Picture 9">
            <a:extLst>
              <a:ext uri="{FF2B5EF4-FFF2-40B4-BE49-F238E27FC236}">
                <a16:creationId xmlns:a16="http://schemas.microsoft.com/office/drawing/2014/main" id="{8A8BBA4D-5C6C-4392-4FB5-C958C0CC814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1142861" y="908396"/>
            <a:ext cx="918891" cy="830997"/>
          </a:xfrm>
          <a:prstGeom prst="rect">
            <a:avLst/>
          </a:prstGeom>
        </p:spPr>
      </p:pic>
    </p:spTree>
    <p:extLst>
      <p:ext uri="{BB962C8B-B14F-4D97-AF65-F5344CB8AC3E}">
        <p14:creationId xmlns:p14="http://schemas.microsoft.com/office/powerpoint/2010/main" val="11717358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87978"/>
            <a:ext cx="11018520" cy="492443"/>
          </a:xfrm>
        </p:spPr>
        <p:txBody>
          <a:bodyPr/>
          <a:lstStyle/>
          <a:p>
            <a:r>
              <a:rPr lang="en-US" altLang="zh-CN" dirty="0">
                <a:cs typeface="Segoe UI"/>
              </a:rPr>
              <a:t>Language models</a:t>
            </a:r>
            <a:r>
              <a:rPr lang="en-US" dirty="0">
                <a:cs typeface="Segoe UI Semibold"/>
              </a:rPr>
              <a:t> – tokenization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36892" y="1330449"/>
            <a:ext cx="10778437" cy="772006"/>
          </a:xfrm>
          <a:prstGeom prst="rect">
            <a:avLst/>
          </a:prstGeom>
          <a:noFill/>
        </p:spPr>
        <p:txBody>
          <a:bodyPr wrap="square" lIns="0" tIns="0" rIns="0" bIns="0" rtlCol="0" anchor="t">
            <a:spAutoFit/>
          </a:bodyPr>
          <a:lstStyle/>
          <a:p>
            <a:pPr>
              <a:spcBef>
                <a:spcPts val="1000"/>
              </a:spcBef>
            </a:pPr>
            <a:r>
              <a:rPr lang="en-US" altLang="zh-CN" sz="2350" dirty="0">
                <a:solidFill>
                  <a:schemeClr val="accent4"/>
                </a:solidFill>
                <a:latin typeface="+mj-lt"/>
              </a:rPr>
              <a:t>Step one: tokenization</a:t>
            </a:r>
            <a:endParaRPr lang="en-US" dirty="0">
              <a:solidFill>
                <a:schemeClr val="accent4"/>
              </a:solidFill>
              <a:cs typeface="Segoe UI"/>
            </a:endParaRPr>
          </a:p>
          <a:p>
            <a:pPr defTabSz="932472" fontAlgn="base">
              <a:spcBef>
                <a:spcPts val="800"/>
              </a:spcBef>
              <a:spcAft>
                <a:spcPct val="0"/>
              </a:spcAft>
            </a:pPr>
            <a:r>
              <a:rPr lang="en-US" altLang="zh-CN" sz="2000" dirty="0">
                <a:solidFill>
                  <a:schemeClr val="tx2"/>
                </a:solidFill>
              </a:rPr>
              <a:t>The first step in training a transformer model is to decompose the training text into </a:t>
            </a:r>
            <a:r>
              <a:rPr lang="en-US" altLang="zh-CN" sz="2000" i="1" dirty="0">
                <a:solidFill>
                  <a:schemeClr val="tx2"/>
                </a:solidFill>
              </a:rPr>
              <a:t>tokens.</a:t>
            </a:r>
            <a:endParaRPr lang="en-US" altLang="zh-CN" sz="2000" dirty="0">
              <a:solidFill>
                <a:schemeClr val="tx2"/>
              </a:solidFill>
              <a:cs typeface="Segoe UI"/>
            </a:endParaRPr>
          </a:p>
        </p:txBody>
      </p:sp>
      <p:sp>
        <p:nvSpPr>
          <p:cNvPr id="6" name="矩形 5">
            <a:extLst>
              <a:ext uri="{FF2B5EF4-FFF2-40B4-BE49-F238E27FC236}">
                <a16:creationId xmlns:a16="http://schemas.microsoft.com/office/drawing/2014/main" id="{3B1F29C7-2D70-4EE1-8AC8-7F0CFA79D2B6}"/>
              </a:ext>
            </a:extLst>
          </p:cNvPr>
          <p:cNvSpPr/>
          <p:nvPr/>
        </p:nvSpPr>
        <p:spPr bwMode="auto">
          <a:xfrm>
            <a:off x="536892" y="2249663"/>
            <a:ext cx="11074194" cy="575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2000" dirty="0">
                <a:solidFill>
                  <a:schemeClr val="tx2"/>
                </a:solidFill>
                <a:latin typeface="+mj-lt"/>
              </a:rPr>
              <a:t>Example sentence: </a:t>
            </a:r>
            <a:r>
              <a:rPr lang="en-US" altLang="zh-CN" sz="2000" i="1" dirty="0">
                <a:solidFill>
                  <a:schemeClr val="tx2"/>
                </a:solidFill>
                <a:latin typeface="Segoe UI"/>
                <a:cs typeface="Segoe UI"/>
              </a:rPr>
              <a:t>I</a:t>
            </a:r>
            <a:r>
              <a:rPr lang="en-US" altLang="zh-CN" sz="2000" i="1" dirty="0">
                <a:solidFill>
                  <a:schemeClr val="tx2"/>
                </a:solidFill>
              </a:rPr>
              <a:t> heard a dog bark loudly at a cat.</a:t>
            </a:r>
            <a:endParaRPr lang="en-US" altLang="zh-CN" sz="2000" i="1" dirty="0">
              <a:solidFill>
                <a:schemeClr val="tx2"/>
              </a:solidFill>
              <a:cs typeface="Segoe UI"/>
            </a:endParaRPr>
          </a:p>
        </p:txBody>
      </p:sp>
      <p:sp>
        <p:nvSpPr>
          <p:cNvPr id="7" name="Rectangle 6">
            <a:extLst>
              <a:ext uri="{FF2B5EF4-FFF2-40B4-BE49-F238E27FC236}">
                <a16:creationId xmlns:a16="http://schemas.microsoft.com/office/drawing/2014/main" id="{3835435D-46B6-1758-A26F-F40693DFFDC9}"/>
              </a:ext>
            </a:extLst>
          </p:cNvPr>
          <p:cNvSpPr/>
          <p:nvPr/>
        </p:nvSpPr>
        <p:spPr bwMode="auto">
          <a:xfrm>
            <a:off x="667944" y="3144321"/>
            <a:ext cx="906455"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"I"=1</a:t>
            </a:r>
            <a:endParaRPr lang="en-US" sz="1800" dirty="0">
              <a:solidFill>
                <a:schemeClr val="tx1"/>
              </a:solidFill>
            </a:endParaRPr>
          </a:p>
        </p:txBody>
      </p:sp>
      <p:sp>
        <p:nvSpPr>
          <p:cNvPr id="8" name="Rectangle 7">
            <a:extLst>
              <a:ext uri="{FF2B5EF4-FFF2-40B4-BE49-F238E27FC236}">
                <a16:creationId xmlns:a16="http://schemas.microsoft.com/office/drawing/2014/main" id="{19C40170-11E7-C38C-5954-B49383589C41}"/>
              </a:ext>
            </a:extLst>
          </p:cNvPr>
          <p:cNvSpPr/>
          <p:nvPr/>
        </p:nvSpPr>
        <p:spPr bwMode="auto">
          <a:xfrm>
            <a:off x="1709040"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"heard"=2</a:t>
            </a:r>
          </a:p>
        </p:txBody>
      </p:sp>
      <p:sp>
        <p:nvSpPr>
          <p:cNvPr id="9" name="Rectangle 8">
            <a:extLst>
              <a:ext uri="{FF2B5EF4-FFF2-40B4-BE49-F238E27FC236}">
                <a16:creationId xmlns:a16="http://schemas.microsoft.com/office/drawing/2014/main" id="{843DA2EE-CE11-FF02-45B7-33B1B70E021E}"/>
              </a:ext>
            </a:extLst>
          </p:cNvPr>
          <p:cNvSpPr/>
          <p:nvPr/>
        </p:nvSpPr>
        <p:spPr bwMode="auto">
          <a:xfrm>
            <a:off x="3248750" y="3140613"/>
            <a:ext cx="96144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a:solidFill>
                  <a:schemeClr val="tx1"/>
                </a:solidFill>
                <a:cs typeface="Segoe UI"/>
              </a:rPr>
              <a:t>"a"=3</a:t>
            </a:r>
          </a:p>
        </p:txBody>
      </p:sp>
      <p:sp>
        <p:nvSpPr>
          <p:cNvPr id="10" name="Rectangle 9">
            <a:extLst>
              <a:ext uri="{FF2B5EF4-FFF2-40B4-BE49-F238E27FC236}">
                <a16:creationId xmlns:a16="http://schemas.microsoft.com/office/drawing/2014/main" id="{6D448699-F409-17D0-B777-2745745C48CB}"/>
              </a:ext>
            </a:extLst>
          </p:cNvPr>
          <p:cNvSpPr/>
          <p:nvPr/>
        </p:nvSpPr>
        <p:spPr bwMode="auto">
          <a:xfrm>
            <a:off x="4364256" y="3140613"/>
            <a:ext cx="134637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"dog"=4</a:t>
            </a:r>
          </a:p>
        </p:txBody>
      </p:sp>
      <p:sp>
        <p:nvSpPr>
          <p:cNvPr id="11" name="Rectangle 10">
            <a:extLst>
              <a:ext uri="{FF2B5EF4-FFF2-40B4-BE49-F238E27FC236}">
                <a16:creationId xmlns:a16="http://schemas.microsoft.com/office/drawing/2014/main" id="{F5951242-8D14-844A-E22B-DF1D2F5DC74D}"/>
              </a:ext>
            </a:extLst>
          </p:cNvPr>
          <p:cNvSpPr/>
          <p:nvPr/>
        </p:nvSpPr>
        <p:spPr bwMode="auto">
          <a:xfrm>
            <a:off x="5833267"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"bark"=5</a:t>
            </a:r>
          </a:p>
        </p:txBody>
      </p:sp>
      <p:sp>
        <p:nvSpPr>
          <p:cNvPr id="12" name="Rectangle 11">
            <a:extLst>
              <a:ext uri="{FF2B5EF4-FFF2-40B4-BE49-F238E27FC236}">
                <a16:creationId xmlns:a16="http://schemas.microsoft.com/office/drawing/2014/main" id="{02D13A83-AD6B-DBE2-BF3D-837A345CF910}"/>
              </a:ext>
            </a:extLst>
          </p:cNvPr>
          <p:cNvSpPr/>
          <p:nvPr/>
        </p:nvSpPr>
        <p:spPr bwMode="auto">
          <a:xfrm>
            <a:off x="7372977" y="3140613"/>
            <a:ext cx="1495629"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"loudly"=6</a:t>
            </a:r>
          </a:p>
        </p:txBody>
      </p:sp>
      <p:sp>
        <p:nvSpPr>
          <p:cNvPr id="13" name="Rectangle 12">
            <a:extLst>
              <a:ext uri="{FF2B5EF4-FFF2-40B4-BE49-F238E27FC236}">
                <a16:creationId xmlns:a16="http://schemas.microsoft.com/office/drawing/2014/main" id="{65E4B306-70A9-073A-AFD9-8B266F4F7E83}"/>
              </a:ext>
            </a:extLst>
          </p:cNvPr>
          <p:cNvSpPr/>
          <p:nvPr/>
        </p:nvSpPr>
        <p:spPr bwMode="auto">
          <a:xfrm>
            <a:off x="9006957" y="3140612"/>
            <a:ext cx="1063568"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"at"=7</a:t>
            </a:r>
          </a:p>
        </p:txBody>
      </p:sp>
      <p:sp>
        <p:nvSpPr>
          <p:cNvPr id="14" name="Rectangle 13">
            <a:extLst>
              <a:ext uri="{FF2B5EF4-FFF2-40B4-BE49-F238E27FC236}">
                <a16:creationId xmlns:a16="http://schemas.microsoft.com/office/drawing/2014/main" id="{5CF464C9-AFD9-387E-A324-7BB417EC62FC}"/>
              </a:ext>
            </a:extLst>
          </p:cNvPr>
          <p:cNvSpPr/>
          <p:nvPr/>
        </p:nvSpPr>
        <p:spPr bwMode="auto">
          <a:xfrm>
            <a:off x="10193162" y="3140613"/>
            <a:ext cx="122068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"cat"=8</a:t>
            </a:r>
          </a:p>
        </p:txBody>
      </p:sp>
      <p:sp>
        <p:nvSpPr>
          <p:cNvPr id="17" name="矩形 4">
            <a:extLst>
              <a:ext uri="{FF2B5EF4-FFF2-40B4-BE49-F238E27FC236}">
                <a16:creationId xmlns:a16="http://schemas.microsoft.com/office/drawing/2014/main" id="{9E42ABDF-4A2E-A025-AE83-8162A8974314}"/>
              </a:ext>
            </a:extLst>
          </p:cNvPr>
          <p:cNvSpPr/>
          <p:nvPr/>
        </p:nvSpPr>
        <p:spPr bwMode="auto">
          <a:xfrm>
            <a:off x="442740" y="3899878"/>
            <a:ext cx="11262785" cy="12271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44000" bIns="72000" numCol="1" spcCol="0" rtlCol="0" fromWordArt="0" anchor="t" anchorCtr="0" forceAA="0" compatLnSpc="1">
            <a:prstTxWarp prst="textNoShape">
              <a:avLst/>
            </a:prstTxWarp>
            <a:noAutofit/>
          </a:bodyPr>
          <a:lstStyle/>
          <a:p>
            <a:pPr marL="342900" indent="-342900" defTabSz="932472" fontAlgn="base">
              <a:spcBef>
                <a:spcPts val="400"/>
              </a:spcBef>
              <a:spcAft>
                <a:spcPct val="0"/>
              </a:spcAft>
              <a:buFont typeface="Arial" panose="020B0604020202020204" pitchFamily="34" charset="0"/>
              <a:buChar char="•"/>
            </a:pPr>
            <a:r>
              <a:rPr lang="en-US" altLang="zh-CN" sz="2000" dirty="0">
                <a:solidFill>
                  <a:schemeClr val="tx2"/>
                </a:solidFill>
              </a:rPr>
              <a:t>Th</a:t>
            </a:r>
            <a:r>
              <a:rPr lang="en-US" sz="2000" dirty="0">
                <a:solidFill>
                  <a:schemeClr val="tx2"/>
                </a:solidFill>
              </a:rPr>
              <a:t>e sentence is now represented with the tokens: </a:t>
            </a:r>
            <a:r>
              <a:rPr lang="en-US" sz="2000" i="1" dirty="0">
                <a:solidFill>
                  <a:schemeClr val="tx2"/>
                </a:solidFill>
              </a:rPr>
              <a:t>[1 2 3 4 5 6 7 3 8]</a:t>
            </a:r>
            <a:r>
              <a:rPr lang="en-US" sz="2000" dirty="0">
                <a:solidFill>
                  <a:schemeClr val="tx2"/>
                </a:solidFill>
              </a:rPr>
              <a:t>. </a:t>
            </a:r>
          </a:p>
          <a:p>
            <a:pPr marL="342900" indent="-342900" defTabSz="932472" fontAlgn="base">
              <a:spcBef>
                <a:spcPts val="400"/>
              </a:spcBef>
              <a:spcAft>
                <a:spcPct val="0"/>
              </a:spcAft>
              <a:buFont typeface="Arial" panose="020B0604020202020204" pitchFamily="34" charset="0"/>
              <a:buChar char="•"/>
            </a:pPr>
            <a:r>
              <a:rPr lang="en-US" sz="2000" dirty="0">
                <a:solidFill>
                  <a:schemeClr val="tx2"/>
                </a:solidFill>
              </a:rPr>
              <a:t>Note "a" is tokenized as 3 only once. </a:t>
            </a:r>
          </a:p>
          <a:p>
            <a:pPr marL="342900" indent="-342900" defTabSz="932472" fontAlgn="base">
              <a:spcBef>
                <a:spcPts val="400"/>
              </a:spcBef>
              <a:spcAft>
                <a:spcPct val="0"/>
              </a:spcAft>
              <a:buFont typeface="Arial" panose="020B0604020202020204" pitchFamily="34" charset="0"/>
              <a:buChar char="•"/>
            </a:pPr>
            <a:r>
              <a:rPr lang="en-US" sz="2000" dirty="0">
                <a:solidFill>
                  <a:schemeClr val="tx2"/>
                </a:solidFill>
              </a:rPr>
              <a:t>Similarly, the sentence "I heard a cat" could be represented with the tokens </a:t>
            </a:r>
            <a:r>
              <a:rPr lang="en-US" sz="2000" i="1" dirty="0">
                <a:solidFill>
                  <a:schemeClr val="tx2"/>
                </a:solidFill>
              </a:rPr>
              <a:t>[1 2 3 8].</a:t>
            </a:r>
            <a:r>
              <a:rPr lang="en-US" sz="2000" dirty="0">
                <a:solidFill>
                  <a:schemeClr val="tx2"/>
                </a:solidFill>
              </a:rPr>
              <a:t> </a:t>
            </a:r>
          </a:p>
          <a:p>
            <a:pPr defTabSz="932472">
              <a:spcBef>
                <a:spcPts val="400"/>
              </a:spcBef>
              <a:spcAft>
                <a:spcPct val="0"/>
              </a:spcAft>
            </a:pPr>
            <a:endParaRPr lang="en-US" altLang="zh-CN" sz="2000" dirty="0">
              <a:solidFill>
                <a:schemeClr val="tx2"/>
              </a:solidFill>
              <a:cs typeface="Segoe UI"/>
            </a:endParaRPr>
          </a:p>
        </p:txBody>
      </p:sp>
    </p:spTree>
    <p:extLst>
      <p:ext uri="{BB962C8B-B14F-4D97-AF65-F5344CB8AC3E}">
        <p14:creationId xmlns:p14="http://schemas.microsoft.com/office/powerpoint/2010/main" val="6325227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87978"/>
            <a:ext cx="11018520" cy="492443"/>
          </a:xfrm>
        </p:spPr>
        <p:txBody>
          <a:bodyPr/>
          <a:lstStyle/>
          <a:p>
            <a:r>
              <a:rPr lang="en-US" altLang="zh-CN" dirty="0">
                <a:cs typeface="Segoe UI"/>
              </a:rPr>
              <a:t>Language models </a:t>
            </a:r>
            <a:r>
              <a:rPr lang="en-US" dirty="0">
                <a:cs typeface="Segoe UI Semibold"/>
              </a:rPr>
              <a:t>– embeddings</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88263" y="1339011"/>
            <a:ext cx="11019789" cy="669414"/>
          </a:xfrm>
          <a:prstGeom prst="rect">
            <a:avLst/>
          </a:prstGeom>
          <a:noFill/>
        </p:spPr>
        <p:txBody>
          <a:bodyPr wrap="square" lIns="0" tIns="0" rIns="0" bIns="0" rtlCol="0" anchor="t">
            <a:spAutoFit/>
          </a:bodyPr>
          <a:lstStyle/>
          <a:p>
            <a:pPr>
              <a:spcBef>
                <a:spcPts val="1200"/>
              </a:spcBef>
            </a:pPr>
            <a:r>
              <a:rPr lang="en-US" altLang="zh-CN" sz="2350" dirty="0">
                <a:solidFill>
                  <a:schemeClr val="accent4"/>
                </a:solidFill>
                <a:latin typeface="+mj-lt"/>
              </a:rPr>
              <a:t>Step two: embeddings</a:t>
            </a:r>
          </a:p>
          <a:p>
            <a:r>
              <a:rPr lang="en-US" sz="2000" dirty="0">
                <a:ea typeface="+mn-lt"/>
                <a:cs typeface="+mn-lt"/>
              </a:rPr>
              <a:t>The semantic relationship between tokens is encoded in vectors, known as embeddings. </a:t>
            </a:r>
            <a:endParaRPr lang="en-US" altLang="zh-CN" sz="2200" dirty="0">
              <a:cs typeface="Segoe UI"/>
            </a:endParaRPr>
          </a:p>
        </p:txBody>
      </p:sp>
      <p:graphicFrame>
        <p:nvGraphicFramePr>
          <p:cNvPr id="4" name="Table 3">
            <a:extLst>
              <a:ext uri="{FF2B5EF4-FFF2-40B4-BE49-F238E27FC236}">
                <a16:creationId xmlns:a16="http://schemas.microsoft.com/office/drawing/2014/main" id="{2D7A43AE-E440-2AAF-729E-112CAF515E71}"/>
              </a:ext>
            </a:extLst>
          </p:cNvPr>
          <p:cNvGraphicFramePr>
            <a:graphicFrameLocks noGrp="1"/>
          </p:cNvGraphicFramePr>
          <p:nvPr>
            <p:extLst>
              <p:ext uri="{D42A27DB-BD31-4B8C-83A1-F6EECF244321}">
                <p14:modId xmlns:p14="http://schemas.microsoft.com/office/powerpoint/2010/main" val="3267313559"/>
              </p:ext>
            </p:extLst>
          </p:nvPr>
        </p:nvGraphicFramePr>
        <p:xfrm>
          <a:off x="7738837" y="2866248"/>
          <a:ext cx="4117552" cy="2422945"/>
        </p:xfrm>
        <a:graphic>
          <a:graphicData uri="http://schemas.openxmlformats.org/drawingml/2006/table">
            <a:tbl>
              <a:tblPr firstRow="1" bandRow="1">
                <a:tableStyleId>{5940675A-B579-460E-94D1-54222C63F5DA}</a:tableStyleId>
              </a:tblPr>
              <a:tblGrid>
                <a:gridCol w="790857">
                  <a:extLst>
                    <a:ext uri="{9D8B030D-6E8A-4147-A177-3AD203B41FA5}">
                      <a16:colId xmlns:a16="http://schemas.microsoft.com/office/drawing/2014/main" val="844743495"/>
                    </a:ext>
                  </a:extLst>
                </a:gridCol>
                <a:gridCol w="790857">
                  <a:extLst>
                    <a:ext uri="{9D8B030D-6E8A-4147-A177-3AD203B41FA5}">
                      <a16:colId xmlns:a16="http://schemas.microsoft.com/office/drawing/2014/main" val="26549860"/>
                    </a:ext>
                  </a:extLst>
                </a:gridCol>
                <a:gridCol w="1250696">
                  <a:extLst>
                    <a:ext uri="{9D8B030D-6E8A-4147-A177-3AD203B41FA5}">
                      <a16:colId xmlns:a16="http://schemas.microsoft.com/office/drawing/2014/main" val="171415725"/>
                    </a:ext>
                  </a:extLst>
                </a:gridCol>
                <a:gridCol w="1285142">
                  <a:extLst>
                    <a:ext uri="{9D8B030D-6E8A-4147-A177-3AD203B41FA5}">
                      <a16:colId xmlns:a16="http://schemas.microsoft.com/office/drawing/2014/main" val="3083323388"/>
                    </a:ext>
                  </a:extLst>
                </a:gridCol>
              </a:tblGrid>
              <a:tr h="426869">
                <a:tc>
                  <a:txBody>
                    <a:bodyPr/>
                    <a:lstStyle/>
                    <a:p>
                      <a:endParaRPr lang="en-US" sz="16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Token</a:t>
                      </a:r>
                    </a:p>
                  </a:txBody>
                  <a:tcPr>
                    <a:lnL w="12700" cap="flat" cmpd="sng" algn="ctr">
                      <a:solidFill>
                        <a:schemeClr val="tx1"/>
                      </a:solidFill>
                      <a:prstDash val="solid"/>
                      <a:round/>
                      <a:headEnd type="none" w="med" len="med"/>
                      <a:tailEnd type="none" w="med" len="med"/>
                    </a:lnL>
                  </a:tcPr>
                </a:tc>
                <a:tc>
                  <a:txBody>
                    <a:bodyPr/>
                    <a:lstStyle/>
                    <a:p>
                      <a:r>
                        <a:rPr lang="en-US" sz="1600" b="1" dirty="0"/>
                        <a:t>Word</a:t>
                      </a:r>
                    </a:p>
                  </a:txBody>
                  <a:tcPr/>
                </a:tc>
                <a:tc>
                  <a:txBody>
                    <a:bodyPr/>
                    <a:lstStyle/>
                    <a:p>
                      <a:r>
                        <a:rPr lang="en-US" sz="1600" b="1" dirty="0"/>
                        <a:t>Embedding</a:t>
                      </a:r>
                    </a:p>
                  </a:txBody>
                  <a:tcPr/>
                </a:tc>
                <a:extLst>
                  <a:ext uri="{0D108BD9-81ED-4DB2-BD59-A6C34878D82A}">
                    <a16:rowId xmlns:a16="http://schemas.microsoft.com/office/drawing/2014/main" val="3048820995"/>
                  </a:ext>
                </a:extLst>
              </a:tr>
              <a:tr h="499019">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r>
                        <a:rPr lang="en-US" sz="1600" dirty="0"/>
                        <a:t>4</a:t>
                      </a:r>
                    </a:p>
                  </a:txBody>
                  <a:tcPr/>
                </a:tc>
                <a:tc>
                  <a:txBody>
                    <a:bodyPr/>
                    <a:lstStyle/>
                    <a:p>
                      <a:r>
                        <a:rPr lang="en-US" sz="1600" dirty="0"/>
                        <a:t>dog</a:t>
                      </a:r>
                    </a:p>
                  </a:txBody>
                  <a:tcPr/>
                </a:tc>
                <a:tc>
                  <a:txBody>
                    <a:bodyPr/>
                    <a:lstStyle/>
                    <a:p>
                      <a:r>
                        <a:rPr lang="en-US" sz="1600" dirty="0"/>
                        <a:t>[10,3,2]</a:t>
                      </a:r>
                    </a:p>
                  </a:txBody>
                  <a:tcPr/>
                </a:tc>
                <a:extLst>
                  <a:ext uri="{0D108BD9-81ED-4DB2-BD59-A6C34878D82A}">
                    <a16:rowId xmlns:a16="http://schemas.microsoft.com/office/drawing/2014/main" val="1650577256"/>
                  </a:ext>
                </a:extLst>
              </a:tr>
              <a:tr h="499019">
                <a:tc>
                  <a:txBody>
                    <a:bodyPr/>
                    <a:lstStyle/>
                    <a:p>
                      <a:endParaRPr lang="en-US" sz="1600" dirty="0"/>
                    </a:p>
                  </a:txBody>
                  <a:tcPr/>
                </a:tc>
                <a:tc>
                  <a:txBody>
                    <a:bodyPr/>
                    <a:lstStyle/>
                    <a:p>
                      <a:r>
                        <a:rPr lang="en-US" sz="1600" dirty="0"/>
                        <a:t>8</a:t>
                      </a:r>
                    </a:p>
                  </a:txBody>
                  <a:tcPr/>
                </a:tc>
                <a:tc>
                  <a:txBody>
                    <a:bodyPr/>
                    <a:lstStyle/>
                    <a:p>
                      <a:r>
                        <a:rPr lang="en-US" sz="1600" dirty="0"/>
                        <a:t>cat</a:t>
                      </a:r>
                    </a:p>
                  </a:txBody>
                  <a:tcPr/>
                </a:tc>
                <a:tc>
                  <a:txBody>
                    <a:bodyPr/>
                    <a:lstStyle/>
                    <a:p>
                      <a:r>
                        <a:rPr lang="en-US" sz="1600" dirty="0"/>
                        <a:t>[10,3,1]</a:t>
                      </a:r>
                    </a:p>
                  </a:txBody>
                  <a:tcPr/>
                </a:tc>
                <a:extLst>
                  <a:ext uri="{0D108BD9-81ED-4DB2-BD59-A6C34878D82A}">
                    <a16:rowId xmlns:a16="http://schemas.microsoft.com/office/drawing/2014/main" val="3858367347"/>
                  </a:ext>
                </a:extLst>
              </a:tr>
              <a:tr h="499019">
                <a:tc>
                  <a:txBody>
                    <a:bodyPr/>
                    <a:lstStyle/>
                    <a:p>
                      <a:endParaRPr lang="en-US" sz="1600" dirty="0"/>
                    </a:p>
                  </a:txBody>
                  <a:tcPr/>
                </a:tc>
                <a:tc>
                  <a:txBody>
                    <a:bodyPr/>
                    <a:lstStyle/>
                    <a:p>
                      <a:r>
                        <a:rPr lang="en-US" sz="1600" dirty="0"/>
                        <a:t>9</a:t>
                      </a:r>
                    </a:p>
                  </a:txBody>
                  <a:tcPr/>
                </a:tc>
                <a:tc>
                  <a:txBody>
                    <a:bodyPr/>
                    <a:lstStyle/>
                    <a:p>
                      <a:r>
                        <a:rPr lang="en-US" sz="1600" dirty="0"/>
                        <a:t>puppy</a:t>
                      </a:r>
                    </a:p>
                  </a:txBody>
                  <a:tcPr/>
                </a:tc>
                <a:tc>
                  <a:txBody>
                    <a:bodyPr/>
                    <a:lstStyle/>
                    <a:p>
                      <a:r>
                        <a:rPr lang="en-US" sz="1600" dirty="0"/>
                        <a:t>[5,2,1]</a:t>
                      </a:r>
                    </a:p>
                  </a:txBody>
                  <a:tcPr/>
                </a:tc>
                <a:extLst>
                  <a:ext uri="{0D108BD9-81ED-4DB2-BD59-A6C34878D82A}">
                    <a16:rowId xmlns:a16="http://schemas.microsoft.com/office/drawing/2014/main" val="2013910439"/>
                  </a:ext>
                </a:extLst>
              </a:tr>
              <a:tr h="499019">
                <a:tc>
                  <a:txBody>
                    <a:bodyPr/>
                    <a:lstStyle/>
                    <a:p>
                      <a:endParaRPr lang="en-US" sz="1600" dirty="0"/>
                    </a:p>
                  </a:txBody>
                  <a:tcPr/>
                </a:tc>
                <a:tc>
                  <a:txBody>
                    <a:bodyPr/>
                    <a:lstStyle/>
                    <a:p>
                      <a:r>
                        <a:rPr lang="en-US" sz="1600" dirty="0"/>
                        <a:t>10</a:t>
                      </a:r>
                    </a:p>
                  </a:txBody>
                  <a:tcPr/>
                </a:tc>
                <a:tc>
                  <a:txBody>
                    <a:bodyPr/>
                    <a:lstStyle/>
                    <a:p>
                      <a:r>
                        <a:rPr lang="en-US" sz="1600" dirty="0"/>
                        <a:t>skateboard</a:t>
                      </a:r>
                    </a:p>
                  </a:txBody>
                  <a:tcPr/>
                </a:tc>
                <a:tc>
                  <a:txBody>
                    <a:bodyPr/>
                    <a:lstStyle/>
                    <a:p>
                      <a:r>
                        <a:rPr lang="en-US" sz="1600" dirty="0"/>
                        <a:t>[-3, 3, 2]</a:t>
                      </a:r>
                    </a:p>
                  </a:txBody>
                  <a:tcPr/>
                </a:tc>
                <a:extLst>
                  <a:ext uri="{0D108BD9-81ED-4DB2-BD59-A6C34878D82A}">
                    <a16:rowId xmlns:a16="http://schemas.microsoft.com/office/drawing/2014/main" val="2887896914"/>
                  </a:ext>
                </a:extLst>
              </a:tr>
            </a:tbl>
          </a:graphicData>
        </a:graphic>
      </p:graphicFrame>
      <p:grpSp>
        <p:nvGrpSpPr>
          <p:cNvPr id="5" name="Group 4" descr="An image depicting the vectors for dog, cat, puppy, skateboard in 3-D space. Related words have similar orientation.">
            <a:extLst>
              <a:ext uri="{FF2B5EF4-FFF2-40B4-BE49-F238E27FC236}">
                <a16:creationId xmlns:a16="http://schemas.microsoft.com/office/drawing/2014/main" id="{86D2AD8B-FE03-CD83-FCDA-27E5D36FB959}"/>
              </a:ext>
            </a:extLst>
          </p:cNvPr>
          <p:cNvGrpSpPr/>
          <p:nvPr/>
        </p:nvGrpSpPr>
        <p:grpSpPr>
          <a:xfrm>
            <a:off x="619988" y="2212699"/>
            <a:ext cx="6894717" cy="3734949"/>
            <a:chOff x="619988" y="2212699"/>
            <a:chExt cx="6894717" cy="3734949"/>
          </a:xfrm>
        </p:grpSpPr>
        <p:sp>
          <p:nvSpPr>
            <p:cNvPr id="28" name="Rectangle 27">
              <a:extLst>
                <a:ext uri="{FF2B5EF4-FFF2-40B4-BE49-F238E27FC236}">
                  <a16:creationId xmlns:a16="http://schemas.microsoft.com/office/drawing/2014/main" id="{BD0C4FD0-D709-173A-1D1A-5E8A098EB5DA}"/>
                </a:ext>
                <a:ext uri="{C183D7F6-B498-43B3-948B-1728B52AA6E4}">
                  <adec:decorative xmlns:adec="http://schemas.microsoft.com/office/drawing/2017/decorative" val="1"/>
                </a:ext>
              </a:extLst>
            </p:cNvPr>
            <p:cNvSpPr/>
            <p:nvPr/>
          </p:nvSpPr>
          <p:spPr>
            <a:xfrm>
              <a:off x="619988" y="2212699"/>
              <a:ext cx="6894717" cy="3734949"/>
            </a:xfrm>
            <a:prstGeom prst="rect">
              <a:avLst/>
            </a:prstGeom>
            <a:solidFill>
              <a:sysClr val="window" lastClr="FFFFFF"/>
            </a:solidFill>
            <a:ln w="1905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nvGrpSpPr>
            <p:cNvPr id="37" name="Group 36" descr="An image depicting the vectors for dog, cat, puppy, skateboard in 3-D space. Related words have similar orientation. This is the same image that was on the previous slide depicting the language model overview.">
              <a:extLst>
                <a:ext uri="{FF2B5EF4-FFF2-40B4-BE49-F238E27FC236}">
                  <a16:creationId xmlns:a16="http://schemas.microsoft.com/office/drawing/2014/main" id="{4996E55E-3EC6-921B-61A4-D1304CB09AEC}"/>
                </a:ext>
              </a:extLst>
            </p:cNvPr>
            <p:cNvGrpSpPr/>
            <p:nvPr/>
          </p:nvGrpSpPr>
          <p:grpSpPr>
            <a:xfrm>
              <a:off x="2306493" y="2387647"/>
              <a:ext cx="3458254" cy="3295035"/>
              <a:chOff x="843757" y="2390716"/>
              <a:chExt cx="3458254" cy="3295035"/>
            </a:xfrm>
          </p:grpSpPr>
          <p:cxnSp>
            <p:nvCxnSpPr>
              <p:cNvPr id="29" name="Straight Arrow Connector 28">
                <a:extLst>
                  <a:ext uri="{FF2B5EF4-FFF2-40B4-BE49-F238E27FC236}">
                    <a16:creationId xmlns:a16="http://schemas.microsoft.com/office/drawing/2014/main" id="{C353F79C-3393-92C8-DC2E-FDBEB44DCBD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30" name="Group 29">
                <a:extLst>
                  <a:ext uri="{FF2B5EF4-FFF2-40B4-BE49-F238E27FC236}">
                    <a16:creationId xmlns:a16="http://schemas.microsoft.com/office/drawing/2014/main" id="{72A70A74-5469-3846-A17A-623B6A64126E}"/>
                  </a:ext>
                </a:extLst>
              </p:cNvPr>
              <p:cNvGrpSpPr/>
              <p:nvPr/>
            </p:nvGrpSpPr>
            <p:grpSpPr>
              <a:xfrm>
                <a:off x="843757" y="2390716"/>
                <a:ext cx="3458254" cy="3295035"/>
                <a:chOff x="1927371" y="1728439"/>
                <a:chExt cx="5367964" cy="4033024"/>
              </a:xfrm>
            </p:grpSpPr>
            <p:sp>
              <p:nvSpPr>
                <p:cNvPr id="35" name="Rectangle 34">
                  <a:extLst>
                    <a:ext uri="{FF2B5EF4-FFF2-40B4-BE49-F238E27FC236}">
                      <a16:creationId xmlns:a16="http://schemas.microsoft.com/office/drawing/2014/main" id="{41A39959-3FBD-A638-7349-BB39CEBB1CD2}"/>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36" name="Straight Arrow Connector 35">
                  <a:extLst>
                    <a:ext uri="{FF2B5EF4-FFF2-40B4-BE49-F238E27FC236}">
                      <a16:creationId xmlns:a16="http://schemas.microsoft.com/office/drawing/2014/main" id="{614D4566-DF09-196F-1059-144BE4BF2FC7}"/>
                    </a:ext>
                  </a:extLst>
                </p:cNvPr>
                <p:cNvCxnSpPr>
                  <a:cxnSpLocks/>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34" name="Cube 33">
                  <a:extLst>
                    <a:ext uri="{FF2B5EF4-FFF2-40B4-BE49-F238E27FC236}">
                      <a16:creationId xmlns:a16="http://schemas.microsoft.com/office/drawing/2014/main" id="{ED72F484-3AB4-023F-ADCE-685B5ED66113}"/>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31" name="Straight Arrow Connector 30">
                <a:extLst>
                  <a:ext uri="{FF2B5EF4-FFF2-40B4-BE49-F238E27FC236}">
                    <a16:creationId xmlns:a16="http://schemas.microsoft.com/office/drawing/2014/main" id="{C05E2E3D-AC7C-8336-7179-83BE688BCFDF}"/>
                  </a:ext>
                </a:extLst>
              </p:cNvPr>
              <p:cNvCxnSpPr>
                <a:cxnSpLocks/>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32" name="Straight Arrow Connector 31">
                <a:extLst>
                  <a:ext uri="{FF2B5EF4-FFF2-40B4-BE49-F238E27FC236}">
                    <a16:creationId xmlns:a16="http://schemas.microsoft.com/office/drawing/2014/main" id="{A426613B-CC18-63AB-850B-444900BD9ABC}"/>
                  </a:ext>
                </a:extLst>
              </p:cNvPr>
              <p:cNvCxnSpPr>
                <a:cxnSpLocks/>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33" name="Straight Arrow Connector 32">
                <a:extLst>
                  <a:ext uri="{FF2B5EF4-FFF2-40B4-BE49-F238E27FC236}">
                    <a16:creationId xmlns:a16="http://schemas.microsoft.com/office/drawing/2014/main" id="{88AEA622-B29A-9E11-C93E-EC0195427A7F}"/>
                  </a:ext>
                </a:extLst>
              </p:cNvPr>
              <p:cNvCxnSpPr>
                <a:cxnSpLocks/>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5" name="Graphic 44" descr="Skateboard with solid fill">
              <a:extLst>
                <a:ext uri="{FF2B5EF4-FFF2-40B4-BE49-F238E27FC236}">
                  <a16:creationId xmlns:a16="http://schemas.microsoft.com/office/drawing/2014/main" id="{1799821D-311A-544B-95FB-BB490F4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969" y="3317270"/>
              <a:ext cx="606379" cy="606379"/>
            </a:xfrm>
            <a:prstGeom prst="rect">
              <a:avLst/>
            </a:prstGeom>
          </p:spPr>
        </p:pic>
        <p:pic>
          <p:nvPicPr>
            <p:cNvPr id="47" name="Graphic 46" descr="Cat with solid fill">
              <a:extLst>
                <a:ext uri="{FF2B5EF4-FFF2-40B4-BE49-F238E27FC236}">
                  <a16:creationId xmlns:a16="http://schemas.microsoft.com/office/drawing/2014/main" id="{13FF86DC-9479-68FC-01CC-50E06D439F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3557" y="3930236"/>
              <a:ext cx="473926" cy="473926"/>
            </a:xfrm>
            <a:prstGeom prst="rect">
              <a:avLst/>
            </a:prstGeom>
          </p:spPr>
        </p:pic>
        <p:pic>
          <p:nvPicPr>
            <p:cNvPr id="49" name="Graphic 48" descr="Dog with solid fill">
              <a:extLst>
                <a:ext uri="{FF2B5EF4-FFF2-40B4-BE49-F238E27FC236}">
                  <a16:creationId xmlns:a16="http://schemas.microsoft.com/office/drawing/2014/main" id="{04B06E44-D46C-849A-B437-5D51481ECF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0995" y="3246961"/>
              <a:ext cx="718988" cy="718988"/>
            </a:xfrm>
            <a:prstGeom prst="rect">
              <a:avLst/>
            </a:prstGeom>
          </p:spPr>
        </p:pic>
        <p:pic>
          <p:nvPicPr>
            <p:cNvPr id="51" name="Graphic 50" descr="Puppy 2 with solid fill">
              <a:extLst>
                <a:ext uri="{FF2B5EF4-FFF2-40B4-BE49-F238E27FC236}">
                  <a16:creationId xmlns:a16="http://schemas.microsoft.com/office/drawing/2014/main" id="{CEE9F51E-9254-C136-BCB7-4A7893590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91966" y="3566212"/>
              <a:ext cx="630141" cy="630141"/>
            </a:xfrm>
            <a:prstGeom prst="rect">
              <a:avLst/>
            </a:prstGeom>
          </p:spPr>
        </p:pic>
      </p:grpSp>
      <p:pic>
        <p:nvPicPr>
          <p:cNvPr id="52" name="Graphic 51">
            <a:extLst>
              <a:ext uri="{FF2B5EF4-FFF2-40B4-BE49-F238E27FC236}">
                <a16:creationId xmlns:a16="http://schemas.microsoft.com/office/drawing/2014/main" id="{E280BD5C-14B7-6C59-B532-9E47CF58CE6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1545" y="3144487"/>
            <a:ext cx="718988" cy="718988"/>
          </a:xfrm>
          <a:prstGeom prst="rect">
            <a:avLst/>
          </a:prstGeom>
        </p:spPr>
      </p:pic>
      <p:pic>
        <p:nvPicPr>
          <p:cNvPr id="53" name="Graphic 52">
            <a:extLst>
              <a:ext uri="{FF2B5EF4-FFF2-40B4-BE49-F238E27FC236}">
                <a16:creationId xmlns:a16="http://schemas.microsoft.com/office/drawing/2014/main" id="{71EAD152-7ED6-E884-8B68-EBF0E1EAD80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5968" y="4254300"/>
            <a:ext cx="630141" cy="630141"/>
          </a:xfrm>
          <a:prstGeom prst="rect">
            <a:avLst/>
          </a:prstGeom>
        </p:spPr>
      </p:pic>
      <p:pic>
        <p:nvPicPr>
          <p:cNvPr id="54" name="Graphic 53">
            <a:extLst>
              <a:ext uri="{FF2B5EF4-FFF2-40B4-BE49-F238E27FC236}">
                <a16:creationId xmlns:a16="http://schemas.microsoft.com/office/drawing/2014/main" id="{138C64CD-7AAE-FF20-7F1C-39A49848792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6612" y="3790331"/>
            <a:ext cx="473926" cy="473926"/>
          </a:xfrm>
          <a:prstGeom prst="rect">
            <a:avLst/>
          </a:prstGeom>
        </p:spPr>
      </p:pic>
      <p:pic>
        <p:nvPicPr>
          <p:cNvPr id="55" name="Graphic 54">
            <a:extLst>
              <a:ext uri="{FF2B5EF4-FFF2-40B4-BE49-F238E27FC236}">
                <a16:creationId xmlns:a16="http://schemas.microsoft.com/office/drawing/2014/main" id="{C52416CA-4DBF-417E-81E4-C91F13F7887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574" y="4774539"/>
            <a:ext cx="606379" cy="606379"/>
          </a:xfrm>
          <a:prstGeom prst="rect">
            <a:avLst/>
          </a:prstGeom>
        </p:spPr>
      </p:pic>
    </p:spTree>
    <p:extLst>
      <p:ext uri="{BB962C8B-B14F-4D97-AF65-F5344CB8AC3E}">
        <p14:creationId xmlns:p14="http://schemas.microsoft.com/office/powerpoint/2010/main" val="19626889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87978"/>
            <a:ext cx="11018520" cy="492443"/>
          </a:xfrm>
        </p:spPr>
        <p:txBody>
          <a:bodyPr/>
          <a:lstStyle/>
          <a:p>
            <a:r>
              <a:rPr lang="en-US" altLang="zh-CN" dirty="0">
                <a:cs typeface="Segoe UI"/>
              </a:rPr>
              <a:t>Language models</a:t>
            </a:r>
            <a:r>
              <a:rPr lang="en-US" dirty="0">
                <a:cs typeface="Segoe UI Semibold"/>
              </a:rPr>
              <a:t> – attention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71039" y="1326985"/>
            <a:ext cx="5193731" cy="1054135"/>
          </a:xfrm>
          <a:prstGeom prst="rect">
            <a:avLst/>
          </a:prstGeom>
          <a:noFill/>
        </p:spPr>
        <p:txBody>
          <a:bodyPr wrap="square" lIns="0" tIns="0" rIns="0" bIns="0" rtlCol="0" anchor="t">
            <a:spAutoFit/>
          </a:bodyPr>
          <a:lstStyle/>
          <a:p>
            <a:pPr>
              <a:spcBef>
                <a:spcPts val="1200"/>
              </a:spcBef>
            </a:pPr>
            <a:r>
              <a:rPr lang="en-US" altLang="zh-CN" sz="2350" dirty="0">
                <a:solidFill>
                  <a:schemeClr val="accent4"/>
                </a:solidFill>
                <a:latin typeface="+mj-lt"/>
              </a:rPr>
              <a:t>Step three: attention</a:t>
            </a:r>
          </a:p>
          <a:p>
            <a:pPr>
              <a:spcBef>
                <a:spcPts val="600"/>
              </a:spcBef>
            </a:pPr>
            <a:r>
              <a:rPr lang="en-US" altLang="zh-CN" sz="2000" dirty="0">
                <a:solidFill>
                  <a:schemeClr val="tx2"/>
                </a:solidFill>
              </a:rPr>
              <a:t>Capture the strength of relationships between tokens using the attention technique.</a:t>
            </a:r>
          </a:p>
        </p:txBody>
      </p:sp>
      <p:sp>
        <p:nvSpPr>
          <p:cNvPr id="11" name="矩形 7">
            <a:extLst>
              <a:ext uri="{FF2B5EF4-FFF2-40B4-BE49-F238E27FC236}">
                <a16:creationId xmlns:a16="http://schemas.microsoft.com/office/drawing/2014/main" id="{FDEDF875-1F5E-4187-BCAF-DAE9349B2CCE}"/>
              </a:ext>
            </a:extLst>
          </p:cNvPr>
          <p:cNvSpPr/>
          <p:nvPr/>
        </p:nvSpPr>
        <p:spPr bwMode="auto">
          <a:xfrm>
            <a:off x="548004" y="2547815"/>
            <a:ext cx="5091736" cy="290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1800" dirty="0">
                <a:solidFill>
                  <a:schemeClr val="tx2"/>
                </a:solidFill>
                <a:latin typeface="+mj-lt"/>
              </a:rPr>
              <a:t>Example: </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Goal: predict token after “</a:t>
            </a:r>
            <a:r>
              <a:rPr lang="en-US" altLang="zh-CN" sz="1800" b="1" dirty="0">
                <a:solidFill>
                  <a:srgbClr val="161616"/>
                </a:solidFill>
                <a:latin typeface="Segoe UI" panose="020B0502040204020203" pitchFamily="34" charset="0"/>
              </a:rPr>
              <a:t>dog</a:t>
            </a:r>
            <a:r>
              <a:rPr lang="en-US" altLang="zh-CN" sz="1800" dirty="0">
                <a:solidFill>
                  <a:srgbClr val="161616"/>
                </a:solidFill>
                <a:latin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Represent “</a:t>
            </a:r>
            <a:r>
              <a:rPr lang="en-US" altLang="zh-CN" sz="1800" b="1" dirty="0">
                <a:solidFill>
                  <a:srgbClr val="161616"/>
                </a:solidFill>
                <a:latin typeface="Segoe UI" panose="020B0502040204020203" pitchFamily="34" charset="0"/>
              </a:rPr>
              <a:t>I heard a dog</a:t>
            </a:r>
            <a:r>
              <a:rPr lang="en-US" altLang="zh-CN" sz="1800" dirty="0">
                <a:solidFill>
                  <a:srgbClr val="161616"/>
                </a:solidFill>
                <a:latin typeface="Segoe UI" panose="020B0502040204020203" pitchFamily="34" charset="0"/>
              </a:rPr>
              <a:t>” as vectors.</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Assign “</a:t>
            </a:r>
            <a:r>
              <a:rPr lang="en-US" altLang="zh-CN" sz="1800" b="1" dirty="0">
                <a:solidFill>
                  <a:srgbClr val="161616"/>
                </a:solidFill>
                <a:latin typeface="Segoe UI" panose="020B0502040204020203" pitchFamily="34" charset="0"/>
              </a:rPr>
              <a:t>heard</a:t>
            </a:r>
            <a:r>
              <a:rPr lang="en-US" altLang="zh-CN" sz="1800" dirty="0">
                <a:solidFill>
                  <a:srgbClr val="161616"/>
                </a:solidFill>
                <a:latin typeface="Segoe UI" panose="020B0502040204020203" pitchFamily="34" charset="0"/>
              </a:rPr>
              <a:t>” and “</a:t>
            </a:r>
            <a:r>
              <a:rPr lang="en-US" altLang="zh-CN" sz="1800" b="1" dirty="0">
                <a:solidFill>
                  <a:srgbClr val="161616"/>
                </a:solidFill>
                <a:latin typeface="Segoe UI" panose="020B0502040204020203" pitchFamily="34" charset="0"/>
              </a:rPr>
              <a:t>dog</a:t>
            </a:r>
            <a:r>
              <a:rPr lang="en-US" altLang="zh-CN" sz="1800" dirty="0">
                <a:solidFill>
                  <a:srgbClr val="161616"/>
                </a:solidFill>
                <a:latin typeface="Segoe UI" panose="020B0502040204020203" pitchFamily="34" charset="0"/>
              </a:rPr>
              <a:t>” more weight.</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Several possible tokens can come after dog.</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The most probable token is added to the sequence, in this case “</a:t>
            </a:r>
            <a:r>
              <a:rPr lang="en-US" altLang="zh-CN" sz="1800" b="1" dirty="0">
                <a:solidFill>
                  <a:srgbClr val="161616"/>
                </a:solidFill>
                <a:latin typeface="Segoe UI" panose="020B0502040204020203" pitchFamily="34" charset="0"/>
              </a:rPr>
              <a:t>bark</a:t>
            </a:r>
            <a:r>
              <a:rPr lang="en-US" altLang="zh-CN" sz="1800" dirty="0">
                <a:solidFill>
                  <a:srgbClr val="161616"/>
                </a:solidFill>
                <a:latin typeface="Segoe UI" panose="020B0502040204020203" pitchFamily="34" charset="0"/>
              </a:rPr>
              <a:t>.” </a:t>
            </a:r>
          </a:p>
        </p:txBody>
      </p:sp>
      <p:pic>
        <p:nvPicPr>
          <p:cNvPr id="1026" name="Picture 2">
            <a:extLst>
              <a:ext uri="{FF2B5EF4-FFF2-40B4-BE49-F238E27FC236}">
                <a16:creationId xmlns:a16="http://schemas.microsoft.com/office/drawing/2014/main" id="{125D1176-D9D8-52E7-173F-80ACD9BDCD27}"/>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759"/>
          <a:stretch/>
        </p:blipFill>
        <p:spPr bwMode="auto">
          <a:xfrm>
            <a:off x="5918625" y="1430100"/>
            <a:ext cx="5945617" cy="39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79398"/>
      </p:ext>
    </p:extLst>
  </p:cSld>
  <p:clrMapOvr>
    <a:masterClrMapping/>
  </p:clrMapOvr>
  <p:transition>
    <p:fade/>
  </p:transition>
</p:sld>
</file>

<file path=ppt/theme/theme1.xml><?xml version="1.0" encoding="utf-8"?>
<a:theme xmlns:a="http://schemas.openxmlformats.org/drawingml/2006/main" name="White Templat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3.xml><?xml version="1.0" encoding="utf-8"?>
<a:theme xmlns:a="http://schemas.openxmlformats.org/drawingml/2006/main" name="2_LIGHT_ILT_Official">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_LIGHT_ILT_Official" id="{B0DEB7B3-7F51-4D57-83C4-DD161D824594}" vid="{C086D089-5FEF-42C1-8CD9-1099224C4FAF}"/>
    </a:ext>
  </a:extLst>
</a:theme>
</file>

<file path=ppt/theme/theme4.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6.xml><?xml version="1.0" encoding="utf-8"?>
<a:theme xmlns:a="http://schemas.openxmlformats.org/drawingml/2006/main" name="4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F12528A5D4344B9FD479EF96CEDC20" ma:contentTypeVersion="6" ma:contentTypeDescription="Create a new document." ma:contentTypeScope="" ma:versionID="7340d63617af47ac15a8e9a902a4fc89">
  <xsd:schema xmlns:xsd="http://www.w3.org/2001/XMLSchema" xmlns:xs="http://www.w3.org/2001/XMLSchema" xmlns:p="http://schemas.microsoft.com/office/2006/metadata/properties" xmlns:ns1="http://schemas.microsoft.com/sharepoint/v3" xmlns:ns2="bd2fe4f6-a8bd-4f2a-a4c2-c2ffaecd03d9" targetNamespace="http://schemas.microsoft.com/office/2006/metadata/properties" ma:root="true" ma:fieldsID="27653d6803573bd2d1b1fabdf1ca91f8" ns1:_="" ns2:_="">
    <xsd:import namespace="http://schemas.microsoft.com/sharepoint/v3"/>
    <xsd:import namespace="bd2fe4f6-a8bd-4f2a-a4c2-c2ffaecd03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2fe4f6-a8bd-4f2a-a4c2-c2ffaecd03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0735045-5172-4E99-8B4D-194227E90DDF}">
  <ds:schemaRefs>
    <ds:schemaRef ds:uri="http://schemas.microsoft.com/sharepoint/v3/contenttype/forms"/>
  </ds:schemaRefs>
</ds:datastoreItem>
</file>

<file path=customXml/itemProps2.xml><?xml version="1.0" encoding="utf-8"?>
<ds:datastoreItem xmlns:ds="http://schemas.openxmlformats.org/officeDocument/2006/customXml" ds:itemID="{A3C4F482-0B00-4007-B01D-9568B42F9978}">
  <ds:schemaRefs>
    <ds:schemaRef ds:uri="bd2fe4f6-a8bd-4f2a-a4c2-c2ffaecd03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2AE1C0F-7E36-4E94-8FBC-22CE108BF82D}">
  <ds:schemaRefs>
    <ds:schemaRef ds:uri="http://www.w3.org/XML/1998/namespace"/>
    <ds:schemaRef ds:uri="http://schemas.microsoft.com/office/2006/documentManagement/types"/>
    <ds:schemaRef ds:uri="http://schemas.microsoft.com/office/infopath/2007/PartnerControls"/>
    <ds:schemaRef ds:uri="http://purl.org/dc/dcmitype/"/>
    <ds:schemaRef ds:uri="bd2fe4f6-a8bd-4f2a-a4c2-c2ffaecd03d9"/>
    <ds:schemaRef ds:uri="http://schemas.openxmlformats.org/package/2006/metadata/core-properties"/>
    <ds:schemaRef ds:uri="http://schemas.microsoft.com/office/2006/metadata/properties"/>
    <ds:schemaRef ds:uri="http://schemas.microsoft.com/sharepoint/v3"/>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16926</TotalTime>
  <Words>9494</Words>
  <Application>Microsoft Office PowerPoint</Application>
  <PresentationFormat>Widescreen</PresentationFormat>
  <Paragraphs>699</Paragraphs>
  <Slides>34</Slides>
  <Notes>34</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34</vt:i4>
      </vt:variant>
    </vt:vector>
  </HeadingPairs>
  <TitlesOfParts>
    <vt:vector size="51" baseType="lpstr">
      <vt:lpstr>Aptos</vt:lpstr>
      <vt:lpstr>Arial</vt:lpstr>
      <vt:lpstr>Consolas</vt:lpstr>
      <vt:lpstr>Courier New</vt:lpstr>
      <vt:lpstr>Curlz MT</vt:lpstr>
      <vt:lpstr>Segoe UI</vt:lpstr>
      <vt:lpstr>Segoe UI Black</vt:lpstr>
      <vt:lpstr>Segoe UI Light</vt:lpstr>
      <vt:lpstr>Segoe UI Semibold</vt:lpstr>
      <vt:lpstr>Times New Roman</vt:lpstr>
      <vt:lpstr>Wingdings</vt:lpstr>
      <vt:lpstr>White Template</vt:lpstr>
      <vt:lpstr>1_White Template</vt:lpstr>
      <vt:lpstr>2_LIGHT_ILT_Official</vt:lpstr>
      <vt:lpstr>2_White Template</vt:lpstr>
      <vt:lpstr>3_LIGHT_ILT_Official</vt:lpstr>
      <vt:lpstr>4_LIGHT_ILT_Official</vt:lpstr>
      <vt:lpstr>Microsoft Azure AI Fundamentals: Generative AI</vt:lpstr>
      <vt:lpstr>Agenda</vt:lpstr>
      <vt:lpstr>Learning Objectives</vt:lpstr>
      <vt:lpstr>Fundamentals of Generative AI</vt:lpstr>
      <vt:lpstr>What is Generative AI?</vt:lpstr>
      <vt:lpstr>Language models A (very) high-level overview</vt:lpstr>
      <vt:lpstr>Language models – tokenization</vt:lpstr>
      <vt:lpstr>Language models – embeddings</vt:lpstr>
      <vt:lpstr>Language models – attention</vt:lpstr>
      <vt:lpstr>Language models Foundation models</vt:lpstr>
      <vt:lpstr>Language models Large and small language models</vt:lpstr>
      <vt:lpstr>Copilots What are copilots?</vt:lpstr>
      <vt:lpstr>Copilots Levels of copilot adoption</vt:lpstr>
      <vt:lpstr>Microsoft Copilot Examples Generative AI to support information communication</vt:lpstr>
      <vt:lpstr>Microsoft Copilot Examples Generative AI to support business processes</vt:lpstr>
      <vt:lpstr>Microsoft Copilot Examples Generative AI to support IT infrastructure, security, and software development</vt:lpstr>
      <vt:lpstr>Considerations for copilot prompts</vt:lpstr>
      <vt:lpstr>Extending and developing copilots Choosing a copilot development tool</vt:lpstr>
      <vt:lpstr>Exercise: Explore generative AI with Microsoft Copilot </vt:lpstr>
      <vt:lpstr>Fundamentals of Azure OpenAI Service</vt:lpstr>
      <vt:lpstr>What is Azure OpenAI?</vt:lpstr>
      <vt:lpstr>What models does Azure OpenAI support?</vt:lpstr>
      <vt:lpstr>How to use Azure OpenAI</vt:lpstr>
      <vt:lpstr>Azure OpenAI's natural language capabilities</vt:lpstr>
      <vt:lpstr>Azure OpenAI’s code generation capabilities</vt:lpstr>
      <vt:lpstr>Azure OpenAI's image generation capabilities</vt:lpstr>
      <vt:lpstr>Demo: Explore Azure OpenAI Service</vt:lpstr>
      <vt:lpstr>Responsible generative AI</vt:lpstr>
      <vt:lpstr>Plan a responsible generative AI solution</vt:lpstr>
      <vt:lpstr>Demo: Explore content filters in Azure OpenAI</vt:lpstr>
      <vt:lpstr>Knowledge check</vt:lpstr>
      <vt:lpstr>Summary</vt:lpstr>
      <vt:lpstr>References</vt:lpstr>
      <vt:lpstr>Closing slide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Molly Clarke</dc:creator>
  <cp:keywords/>
  <dc:description/>
  <cp:lastModifiedBy>Sherry Yang</cp:lastModifiedBy>
  <cp:revision>581</cp:revision>
  <dcterms:created xsi:type="dcterms:W3CDTF">2021-10-11T19:16:26Z</dcterms:created>
  <dcterms:modified xsi:type="dcterms:W3CDTF">2024-06-14T19:21:41Z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2021-10-11T19:40:14Z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deff66c8-7610-4262-b493-d9bdc5fb1988</vt:lpwstr>
  </property>
  <property fmtid="{D5CDD505-2E9C-101B-9397-08002B2CF9AE}" pid="8" name="MSIP_Label_f42aa342-8706-4288-bd11-ebb85995028c_ContentBits">
    <vt:lpwstr>0</vt:lpwstr>
  </property>
  <property fmtid="{D5CDD505-2E9C-101B-9397-08002B2CF9AE}" pid="9" name="ContentTypeId">
    <vt:lpwstr>0x0101005DF12528A5D4344B9FD479EF96CEDC20</vt:lpwstr>
  </property>
  <property fmtid="{D5CDD505-2E9C-101B-9397-08002B2CF9AE}" pid="10" name="MediaServiceImageTags">
    <vt:lpwstr/>
  </property>
</Properties>
</file>